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4" r:id="rId3"/>
    <p:sldId id="394" r:id="rId4"/>
    <p:sldId id="392" r:id="rId5"/>
    <p:sldId id="388" r:id="rId6"/>
    <p:sldId id="393" r:id="rId7"/>
    <p:sldId id="263" r:id="rId8"/>
    <p:sldId id="264" r:id="rId9"/>
    <p:sldId id="265" r:id="rId10"/>
    <p:sldId id="266" r:id="rId11"/>
    <p:sldId id="395" r:id="rId12"/>
    <p:sldId id="396" r:id="rId13"/>
    <p:sldId id="267" r:id="rId14"/>
    <p:sldId id="268" r:id="rId15"/>
    <p:sldId id="290" r:id="rId16"/>
    <p:sldId id="291" r:id="rId17"/>
    <p:sldId id="292" r:id="rId18"/>
    <p:sldId id="293" r:id="rId19"/>
    <p:sldId id="295" r:id="rId20"/>
    <p:sldId id="296" r:id="rId21"/>
    <p:sldId id="397" r:id="rId22"/>
    <p:sldId id="398" r:id="rId23"/>
    <p:sldId id="273" r:id="rId24"/>
    <p:sldId id="274" r:id="rId25"/>
    <p:sldId id="276" r:id="rId26"/>
    <p:sldId id="277" r:id="rId27"/>
    <p:sldId id="279" r:id="rId28"/>
    <p:sldId id="280" r:id="rId29"/>
    <p:sldId id="281" r:id="rId30"/>
    <p:sldId id="284" r:id="rId31"/>
    <p:sldId id="399" r:id="rId32"/>
    <p:sldId id="285" r:id="rId33"/>
    <p:sldId id="301" r:id="rId34"/>
    <p:sldId id="300" r:id="rId35"/>
    <p:sldId id="400" r:id="rId36"/>
    <p:sldId id="286" r:id="rId37"/>
    <p:sldId id="401" r:id="rId38"/>
    <p:sldId id="287" r:id="rId39"/>
    <p:sldId id="305" r:id="rId40"/>
    <p:sldId id="304" r:id="rId41"/>
    <p:sldId id="306" r:id="rId42"/>
    <p:sldId id="307" r:id="rId43"/>
    <p:sldId id="308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27E4-A376-49CA-B5A3-414F1B5343FA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C7FCA-6219-4165-8032-DA18D4EDF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739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27E4-A376-49CA-B5A3-414F1B5343FA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C7FCA-6219-4165-8032-DA18D4EDF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405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27E4-A376-49CA-B5A3-414F1B5343FA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C7FCA-6219-4165-8032-DA18D4EDF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27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27E4-A376-49CA-B5A3-414F1B5343FA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C7FCA-6219-4165-8032-DA18D4EDF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045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27E4-A376-49CA-B5A3-414F1B5343FA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C7FCA-6219-4165-8032-DA18D4EDF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168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27E4-A376-49CA-B5A3-414F1B5343FA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C7FCA-6219-4165-8032-DA18D4EDF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720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27E4-A376-49CA-B5A3-414F1B5343FA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C7FCA-6219-4165-8032-DA18D4EDF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44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27E4-A376-49CA-B5A3-414F1B5343FA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C7FCA-6219-4165-8032-DA18D4EDF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814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27E4-A376-49CA-B5A3-414F1B5343FA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C7FCA-6219-4165-8032-DA18D4EDF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873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27E4-A376-49CA-B5A3-414F1B5343FA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C7FCA-6219-4165-8032-DA18D4EDF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699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27E4-A376-49CA-B5A3-414F1B5343FA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C7FCA-6219-4165-8032-DA18D4EDF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125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A27E4-A376-49CA-B5A3-414F1B5343FA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4C7FCA-6219-4165-8032-DA18D4EDF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18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8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oleObject" Target="../embeddings/oleObject7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7.png"/><Relationship Id="rId4" Type="http://schemas.openxmlformats.org/officeDocument/2006/relationships/oleObject" Target="../embeddings/oleObject9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oleObject" Target="../embeddings/oleObject1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oleObject" Target="../embeddings/oleObject14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oleObject" Target="../embeddings/oleObject16.bin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752" y="1272126"/>
            <a:ext cx="10915135" cy="2341086"/>
          </a:xfrm>
        </p:spPr>
        <p:txBody>
          <a:bodyPr>
            <a:noAutofit/>
          </a:bodyPr>
          <a:lstStyle/>
          <a:p>
            <a:pPr algn="l"/>
            <a:r>
              <a:rPr lang="sr-Cyrl-RS" dirty="0">
                <a:latin typeface="+mn-lt"/>
              </a:rPr>
              <a:t>С</a:t>
            </a:r>
            <a:r>
              <a:rPr lang="fr-FR" dirty="0" err="1">
                <a:latin typeface="+mn-lt"/>
              </a:rPr>
              <a:t>трана</a:t>
            </a:r>
            <a:r>
              <a:rPr lang="fr-FR" dirty="0">
                <a:latin typeface="+mn-lt"/>
              </a:rPr>
              <a:t> </a:t>
            </a:r>
            <a:r>
              <a:rPr lang="fr-FR" dirty="0" err="1">
                <a:latin typeface="+mn-lt"/>
              </a:rPr>
              <a:t>тела</a:t>
            </a:r>
            <a:r>
              <a:rPr lang="fr-FR" dirty="0">
                <a:latin typeface="+mn-lt"/>
              </a:rPr>
              <a:t> </a:t>
            </a:r>
            <a:r>
              <a:rPr lang="fr-FR" dirty="0" err="1">
                <a:latin typeface="+mn-lt"/>
              </a:rPr>
              <a:t>носа</a:t>
            </a:r>
            <a:br>
              <a:rPr lang="sr-Cyrl-RS" dirty="0">
                <a:latin typeface="+mn-lt"/>
              </a:rPr>
            </a:br>
            <a:r>
              <a:rPr lang="sr-Cyrl-RS" dirty="0">
                <a:latin typeface="+mn-lt"/>
              </a:rPr>
              <a:t>Т</a:t>
            </a:r>
            <a:r>
              <a:rPr lang="fr-FR" dirty="0" err="1">
                <a:latin typeface="+mn-lt"/>
              </a:rPr>
              <a:t>умори</a:t>
            </a:r>
            <a:r>
              <a:rPr lang="fr-FR" dirty="0">
                <a:latin typeface="+mn-lt"/>
              </a:rPr>
              <a:t> </a:t>
            </a:r>
            <a:r>
              <a:rPr lang="fr-FR" dirty="0" err="1">
                <a:latin typeface="+mn-lt"/>
              </a:rPr>
              <a:t>носа</a:t>
            </a:r>
            <a:r>
              <a:rPr lang="fr-FR" dirty="0">
                <a:latin typeface="+mn-lt"/>
              </a:rPr>
              <a:t> и </a:t>
            </a:r>
            <a:r>
              <a:rPr lang="sr-Cyrl-RS" dirty="0">
                <a:latin typeface="+mn-lt"/>
              </a:rPr>
              <a:t>ПНШ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07994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868346"/>
          </a:xfrm>
        </p:spPr>
        <p:txBody>
          <a:bodyPr/>
          <a:lstStyle/>
          <a:p>
            <a:r>
              <a:rPr lang="x-none" dirty="0">
                <a:solidFill>
                  <a:srgbClr val="6600CC"/>
                </a:solidFill>
              </a:rPr>
              <a:t>Хемангиом врха носа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4" name="Content Placeholder 3" descr="Surg_06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906062" y="1600201"/>
            <a:ext cx="3690136" cy="4186254"/>
          </a:xfrm>
          <a:ln>
            <a:solidFill>
              <a:srgbClr val="6600CC"/>
            </a:solidFill>
          </a:ln>
        </p:spPr>
      </p:pic>
    </p:spTree>
    <p:extLst>
      <p:ext uri="{BB962C8B-B14F-4D97-AF65-F5344CB8AC3E}">
        <p14:creationId xmlns:p14="http://schemas.microsoft.com/office/powerpoint/2010/main" val="4000108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5F3F8D-2377-F419-CA58-CD0D49D123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0545" y="567535"/>
            <a:ext cx="10515600" cy="5722930"/>
          </a:xfrm>
        </p:spPr>
        <p:txBody>
          <a:bodyPr>
            <a:normAutofit/>
          </a:bodyPr>
          <a:lstStyle/>
          <a:p>
            <a:r>
              <a:rPr lang="en-US" sz="3000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Хемангиоми</a:t>
            </a:r>
            <a:r>
              <a:rPr lang="en-US" sz="30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носне</a:t>
            </a:r>
            <a:r>
              <a:rPr lang="en-US" sz="30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шупљине</a:t>
            </a:r>
            <a:r>
              <a:rPr lang="en-US" sz="300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изузетно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ретки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Манифестују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у 2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форме</a:t>
            </a:r>
            <a:r>
              <a:rPr lang="en-US" dirty="0">
                <a:effectLst/>
                <a:ea typeface="Times New Roman" panose="02020603050405020304" pitchFamily="18" charset="0"/>
              </a:rPr>
              <a:t>: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lvl="1"/>
            <a:r>
              <a:rPr lang="en-US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Капиларни</a:t>
            </a:r>
            <a:r>
              <a:rPr lang="sr-Cyrl-RS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хемангиом</a:t>
            </a:r>
            <a:r>
              <a:rPr lang="sr-Cyrl-RS" dirty="0">
                <a:solidFill>
                  <a:srgbClr val="C00000"/>
                </a:solidFill>
                <a:ea typeface="Times New Roman" panose="02020603050405020304" pitchFamily="18" charset="0"/>
              </a:rPr>
              <a:t>: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јавља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предњој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трећини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септума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чешћи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кавернозног</a:t>
            </a:r>
            <a:r>
              <a:rPr lang="sr-Cyrl-RS" dirty="0">
                <a:effectLst/>
                <a:ea typeface="Times New Roman" panose="02020603050405020304" pitchFamily="18" charset="0"/>
              </a:rPr>
              <a:t>.</a:t>
            </a:r>
            <a:endParaRPr lang="sr-Cyrl-RS" dirty="0">
              <a:ea typeface="Times New Roman" panose="02020603050405020304" pitchFamily="18" charset="0"/>
            </a:endParaRPr>
          </a:p>
          <a:p>
            <a:pPr lvl="1"/>
            <a:r>
              <a:rPr lang="en-US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Кавернозни</a:t>
            </a:r>
            <a:r>
              <a:rPr lang="sr-Cyrl-RS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хемангиом</a:t>
            </a:r>
            <a:r>
              <a:rPr lang="sr-Cyrl-RS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: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јавља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се</a:t>
            </a:r>
            <a:r>
              <a:rPr lang="sr-Cyrl-R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на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латералном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зиду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шупљине</a:t>
            </a:r>
            <a:r>
              <a:rPr lang="sr-Cyrl-RS" dirty="0">
                <a:effectLst/>
                <a:ea typeface="Times New Roman" panose="02020603050405020304" pitchFamily="18" charset="0"/>
              </a:rPr>
              <a:t> 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може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dirty="0">
                <a:effectLst/>
                <a:ea typeface="Times New Roman" panose="02020603050405020304" pitchFamily="18" charset="0"/>
              </a:rPr>
              <a:t>својим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растом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да</a:t>
            </a:r>
            <a:r>
              <a:rPr lang="sr-Cyrl-RS" dirty="0">
                <a:effectLst/>
                <a:ea typeface="Times New Roman" panose="02020603050405020304" pitchFamily="18" charset="0"/>
              </a:rPr>
              <a:t> врши компресију 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разори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околне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структуре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dirty="0">
                <a:effectLst/>
                <a:ea typeface="Times New Roman" panose="02020603050405020304" pitchFamily="18" charset="0"/>
              </a:rPr>
              <a:t>Обе форме су једностране,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споро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расту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најчешће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црвене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пурпурне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боје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Различите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величине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уском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широком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петељком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sr-Cyrl-RS" dirty="0">
                <a:effectLst/>
                <a:ea typeface="Times New Roman" panose="02020603050405020304" pitchFamily="18" charset="0"/>
              </a:rPr>
              <a:t>склони су крварењу, спонтано и на додир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b="1" dirty="0">
                <a:ea typeface="Times New Roman" panose="02020603050405020304" pitchFamily="18" charset="0"/>
              </a:rPr>
              <a:t>С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имптом</a:t>
            </a:r>
            <a:r>
              <a:rPr lang="sr-Cyrl-RS" b="1" dirty="0">
                <a:effectLst/>
                <a:ea typeface="Times New Roman" panose="02020603050405020304" pitchFamily="18" charset="0"/>
              </a:rPr>
              <a:t>и</a:t>
            </a:r>
            <a:r>
              <a:rPr lang="sr-Cyrl-RS" dirty="0">
                <a:effectLst/>
                <a:ea typeface="Times New Roman" panose="02020603050405020304" pitchFamily="18" charset="0"/>
              </a:rPr>
              <a:t>: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рецидивирајућа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епистакса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назална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опструкција</a:t>
            </a:r>
            <a:r>
              <a:rPr lang="en-US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effectLst/>
                <a:ea typeface="Times New Roman" panose="02020603050405020304" pitchFamily="18" charset="0"/>
              </a:rPr>
              <a:t>Дијагноза</a:t>
            </a:r>
            <a:r>
              <a:rPr lang="sr-Cyrl-RS" dirty="0">
                <a:effectLst/>
                <a:ea typeface="Times New Roman" panose="02020603050405020304" pitchFamily="18" charset="0"/>
              </a:rPr>
              <a:t>: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анамнез</a:t>
            </a:r>
            <a:r>
              <a:rPr lang="sr-Cyrl-RS" dirty="0">
                <a:effectLst/>
                <a:ea typeface="Times New Roman" panose="02020603050405020304" pitchFamily="18" charset="0"/>
              </a:rPr>
              <a:t>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предњ</a:t>
            </a:r>
            <a:r>
              <a:rPr lang="sr-Cyrl-RS" dirty="0">
                <a:effectLst/>
                <a:ea typeface="Times New Roman" panose="02020603050405020304" pitchFamily="18" charset="0"/>
              </a:rPr>
              <a:t>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риноскопиј</a:t>
            </a:r>
            <a:r>
              <a:rPr lang="sr-Cyrl-RS" dirty="0">
                <a:effectLst/>
                <a:ea typeface="Times New Roman" panose="02020603050405020304" pitchFamily="18" charset="0"/>
              </a:rPr>
              <a:t>а</a:t>
            </a:r>
            <a:r>
              <a:rPr lang="sr-Cyrl-RS" dirty="0">
                <a:ea typeface="Times New Roman" panose="02020603050405020304" pitchFamily="18" charset="0"/>
              </a:rPr>
              <a:t>,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ендоскопиј</a:t>
            </a:r>
            <a:r>
              <a:rPr lang="sr-Cyrl-RS" dirty="0">
                <a:effectLst/>
                <a:ea typeface="Times New Roman" panose="02020603050405020304" pitchFamily="18" charset="0"/>
              </a:rPr>
              <a:t>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hr-HR" b="1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Терапија </a:t>
            </a:r>
            <a:r>
              <a:rPr lang="hr-HR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је хируршка </a:t>
            </a:r>
            <a:r>
              <a:rPr lang="en-US" dirty="0">
                <a:effectLst/>
                <a:ea typeface="Times New Roman" panose="02020603050405020304" pitchFamily="18" charset="0"/>
              </a:rPr>
              <a:t>(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склеротизација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електрокоагулација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криохирургија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ласерска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хирургија</a:t>
            </a:r>
            <a:r>
              <a:rPr lang="en-US" dirty="0">
                <a:effectLst/>
                <a:ea typeface="Times New Roman" panose="02020603050405020304" pitchFamily="18" charset="0"/>
              </a:rPr>
              <a:t>).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Након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уклањања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тумор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шаље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PH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испитивање</a:t>
            </a:r>
            <a:r>
              <a:rPr lang="en-US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609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DE2D852-09EC-920E-96C9-F4B72582AE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077" y="566615"/>
            <a:ext cx="5854656" cy="461794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7125C9-74EA-7FC9-A721-D4D9EED7BE1D}"/>
              </a:ext>
            </a:extLst>
          </p:cNvPr>
          <p:cNvSpPr txBox="1"/>
          <p:nvPr/>
        </p:nvSpPr>
        <p:spPr>
          <a:xfrm>
            <a:off x="2752077" y="5336349"/>
            <a:ext cx="60945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effectLst/>
                <a:ea typeface="Times New Roman" panose="02020603050405020304" pitchFamily="18" charset="0"/>
              </a:rPr>
              <a:t>Капиларни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хемангиом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регији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предње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трећине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носног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септума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(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стрелица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15498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153" y="464115"/>
            <a:ext cx="7467600" cy="929679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6600CC"/>
                </a:solidFill>
              </a:rPr>
              <a:t>Папиломи</a:t>
            </a:r>
            <a:endParaRPr lang="en-US" b="1" dirty="0">
              <a:solidFill>
                <a:srgbClr val="66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00456" y="1535836"/>
            <a:ext cx="10791088" cy="4971496"/>
          </a:xfrm>
        </p:spPr>
        <p:txBody>
          <a:bodyPr>
            <a:normAutofit fontScale="92500" lnSpcReduction="10000"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dirty="0">
                <a:ea typeface="Times New Roman" panose="02020603050405020304" pitchFamily="18" charset="0"/>
              </a:rPr>
              <a:t>То су е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пителни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тумори</a:t>
            </a:r>
            <a:r>
              <a:rPr lang="sr-Cyrl-RS" dirty="0">
                <a:effectLst/>
                <a:ea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Недовољно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познате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етиологије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Као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узрочници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наводе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вируси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хронична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инфламација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ea typeface="Times New Roman" panose="02020603050405020304" pitchFamily="18" charset="0"/>
              </a:rPr>
              <a:t>То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ретки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тумори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локализацијом</a:t>
            </a:r>
            <a:r>
              <a:rPr lang="en-US" dirty="0">
                <a:effectLst/>
                <a:ea typeface="Times New Roman" panose="02020603050405020304" pitchFamily="18" charset="0"/>
              </a:rPr>
              <a:t> у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вестибулуму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латералном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зиду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dirty="0">
                <a:effectLst/>
                <a:ea typeface="Times New Roman" panose="02020603050405020304" pitchFamily="18" charset="0"/>
              </a:rPr>
              <a:t> (</a:t>
            </a:r>
            <a:r>
              <a:rPr lang="en-US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инвертни</a:t>
            </a:r>
            <a:r>
              <a:rPr lang="en-US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папилом</a:t>
            </a:r>
            <a:r>
              <a:rPr lang="en-US" dirty="0">
                <a:effectLst/>
                <a:ea typeface="Times New Roman" panose="02020603050405020304" pitchFamily="18" charset="0"/>
              </a:rPr>
              <a:t>)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предњим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деловима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преграде</a:t>
            </a:r>
            <a:r>
              <a:rPr lang="en-US" dirty="0">
                <a:effectLst/>
                <a:ea typeface="Times New Roman" panose="02020603050405020304" pitchFamily="18" charset="0"/>
              </a:rPr>
              <a:t> (</a:t>
            </a:r>
            <a:r>
              <a:rPr lang="en-US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фунгиформни</a:t>
            </a:r>
            <a:r>
              <a:rPr lang="en-US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папилом</a:t>
            </a:r>
            <a:r>
              <a:rPr lang="en-US" dirty="0">
                <a:effectLst/>
                <a:ea typeface="Times New Roman" panose="02020603050405020304" pitchFamily="18" charset="0"/>
              </a:rPr>
              <a:t>).</a:t>
            </a:r>
            <a:r>
              <a:rPr lang="en-US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endParaRPr lang="sr-Cyrl-RS" spc="-10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hr-HR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Инвертни папилом има солидну грађу</a:t>
            </a:r>
            <a:r>
              <a:rPr lang="sr-Cyrl-RS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</a:t>
            </a:r>
            <a:r>
              <a:rPr lang="hr-HR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може да буде локално агресиван и да својим растом изазове деструкцију околних структура. Склон је рецидивима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може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малигно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алтерира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b="1" dirty="0">
                <a:ea typeface="Times New Roman" panose="02020603050405020304" pitchFamily="18" charset="0"/>
              </a:rPr>
              <a:t>К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линичк</a:t>
            </a:r>
            <a:r>
              <a:rPr lang="sr-Cyrl-RS" b="1" dirty="0">
                <a:effectLst/>
                <a:ea typeface="Times New Roman" panose="02020603050405020304" pitchFamily="18" charset="0"/>
              </a:rPr>
              <a:t>а</a:t>
            </a:r>
            <a:r>
              <a:rPr lang="en-US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сли</a:t>
            </a:r>
            <a:r>
              <a:rPr lang="sr-Cyrl-RS" b="1" dirty="0">
                <a:effectLst/>
                <a:ea typeface="Times New Roman" panose="02020603050405020304" pitchFamily="18" charset="0"/>
              </a:rPr>
              <a:t>ка</a:t>
            </a:r>
            <a:r>
              <a:rPr lang="sr-Cyrl-RS" dirty="0">
                <a:effectLst/>
                <a:ea typeface="Times New Roman" panose="02020603050405020304" pitchFamily="18" charset="0"/>
              </a:rPr>
              <a:t>: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ринореја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рецидивирајућа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епистакса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једнострано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отежано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дисање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главобоља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аносмија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Ширењем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околне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структуре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јављају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симптоми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риносинузитиса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епифора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оток</a:t>
            </a:r>
            <a:r>
              <a:rPr lang="en-US" dirty="0">
                <a:effectLst/>
                <a:ea typeface="Times New Roman" panose="02020603050405020304" pitchFamily="18" charset="0"/>
              </a:rPr>
              <a:t> у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пределу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лица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дислокација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очног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булбуса</a:t>
            </a:r>
            <a:r>
              <a:rPr lang="en-US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effectLst/>
                <a:ea typeface="Times New Roman" panose="02020603050405020304" pitchFamily="18" charset="0"/>
              </a:rPr>
              <a:t>Дијагноза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поставља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предњом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риноскопијом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ендоскопијом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dirty="0">
                <a:effectLst/>
                <a:ea typeface="Times New Roman" panose="02020603050405020304" pitchFamily="18" charset="0"/>
              </a:rPr>
              <a:t>, CT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биопсијом</a:t>
            </a:r>
            <a:r>
              <a:rPr lang="en-US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effectLst/>
                <a:ea typeface="Times New Roman" panose="02020603050405020304" pitchFamily="18" charset="0"/>
              </a:rPr>
              <a:t>Терапија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хируршка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Тумор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уклања</a:t>
            </a:r>
            <a:r>
              <a:rPr lang="en-US" dirty="0">
                <a:effectLst/>
                <a:ea typeface="Times New Roman" panose="02020603050405020304" pitchFamily="18" charset="0"/>
              </a:rPr>
              <a:t> у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целости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уз</a:t>
            </a:r>
            <a:r>
              <a:rPr lang="en-US" dirty="0">
                <a:effectLst/>
                <a:ea typeface="Times New Roman" panose="02020603050405020304" pitchFamily="18" charset="0"/>
              </a:rPr>
              <a:t> PH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верификацију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298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7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309786" y="1285861"/>
          <a:ext cx="2928958" cy="3296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2266667" imgH="2752381" progId="">
                  <p:embed/>
                </p:oleObj>
              </mc:Choice>
              <mc:Fallback>
                <p:oleObj name="Photo Editor Photo" r:id="rId2" imgW="2266667" imgH="275238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9786" y="1285861"/>
                        <a:ext cx="2928958" cy="32963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11" descr="C:\porter\pap.JPG"/>
          <p:cNvPicPr>
            <a:picLocks noChangeAspect="1" noChangeArrowheads="1"/>
          </p:cNvPicPr>
          <p:nvPr/>
        </p:nvPicPr>
        <p:blipFill>
          <a:blip r:embed="rId4"/>
          <a:srcRect l="9028" r="5902"/>
          <a:stretch>
            <a:fillRect/>
          </a:stretch>
        </p:blipFill>
        <p:spPr>
          <a:xfrm>
            <a:off x="6024562" y="1285861"/>
            <a:ext cx="3500462" cy="3233737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309786" y="4857760"/>
            <a:ext cx="285752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2000" b="1" dirty="0">
                <a:solidFill>
                  <a:srgbClr val="FFFF00"/>
                </a:solidFill>
              </a:rPr>
              <a:t>Фунгиформни</a:t>
            </a:r>
            <a:r>
              <a:rPr lang="x-none" sz="2000" b="1" dirty="0">
                <a:solidFill>
                  <a:srgbClr val="FFFF00"/>
                </a:solidFill>
              </a:rPr>
              <a:t> папилом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38876" y="4857760"/>
            <a:ext cx="314327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2000" b="1" dirty="0">
                <a:solidFill>
                  <a:srgbClr val="FFFF00"/>
                </a:solidFill>
              </a:rPr>
              <a:t>Инвертни папилом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3544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76704" y="1314449"/>
            <a:ext cx="10966906" cy="5275571"/>
          </a:xfrm>
        </p:spPr>
        <p:txBody>
          <a:bodyPr>
            <a:normAutofit lnSpcReduction="10000"/>
          </a:bodyPr>
          <a:lstStyle/>
          <a:p>
            <a:pPr marL="6350" marR="0" indent="320040" algn="just">
              <a:spcBef>
                <a:spcPts val="25"/>
              </a:spcBef>
              <a:spcAft>
                <a:spcPts val="0"/>
              </a:spcAft>
            </a:pPr>
            <a:r>
              <a:rPr lang="hr-HR" spc="-3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Остеоми су бенигни тумори коштаног ткива са локализацијом у параназалним синусима. Настају бујањем и пролиферацијом периоста</a:t>
            </a:r>
            <a:r>
              <a:rPr lang="hr-HR" sz="1800" spc="-3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1800" dirty="0">
              <a:effectLst/>
              <a:highlight>
                <a:srgbClr val="FF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6600CC"/>
                </a:solidFill>
              </a:rPr>
              <a:t>Етиологија</a:t>
            </a:r>
            <a:r>
              <a:rPr lang="ru-RU" dirty="0"/>
              <a:t> – непозната, </a:t>
            </a:r>
            <a:r>
              <a:rPr lang="sr-Cyrl-RS" spc="-20" dirty="0">
                <a:solidFill>
                  <a:srgbClr val="000000"/>
                </a:solidFill>
              </a:rPr>
              <a:t>п</a:t>
            </a:r>
            <a:r>
              <a:rPr lang="hr-HR" spc="-2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ретпоставља се да </a:t>
            </a:r>
            <a:r>
              <a:rPr lang="hr-HR" spc="-2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његов настанак</a:t>
            </a:r>
            <a:r>
              <a:rPr lang="hr-HR" spc="-2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помажу неки ембрионални фактори, хормонални дисбаланс, траума или хронична инфекција</a:t>
            </a:r>
            <a:r>
              <a:rPr lang="sr-Cyrl-RS" spc="-2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</a:t>
            </a:r>
            <a:endParaRPr lang="ru-RU" dirty="0"/>
          </a:p>
          <a:p>
            <a:pPr lvl="1"/>
            <a:r>
              <a:rPr lang="ru-RU" dirty="0"/>
              <a:t>По </a:t>
            </a:r>
            <a:r>
              <a:rPr lang="ru-RU" dirty="0">
                <a:solidFill>
                  <a:srgbClr val="C00000"/>
                </a:solidFill>
              </a:rPr>
              <a:t>грађи</a:t>
            </a:r>
            <a:r>
              <a:rPr lang="ru-RU" dirty="0"/>
              <a:t> је : компактан (најчешће), спонгиозан и мешовит</a:t>
            </a:r>
          </a:p>
          <a:p>
            <a:pPr lvl="1"/>
            <a:r>
              <a:rPr lang="ru-RU" dirty="0">
                <a:solidFill>
                  <a:srgbClr val="C00000"/>
                </a:solidFill>
              </a:rPr>
              <a:t>Локализација</a:t>
            </a:r>
            <a:r>
              <a:rPr lang="ru-RU" dirty="0"/>
              <a:t> : фронтални синус - 80%, етмоидални - 15%, вилични - 5%, у сфеноидном синусу нису описани.</a:t>
            </a:r>
          </a:p>
          <a:p>
            <a:r>
              <a:rPr lang="ru-RU" b="1" dirty="0">
                <a:solidFill>
                  <a:srgbClr val="6600CC"/>
                </a:solidFill>
              </a:rPr>
              <a:t>Симптоматологија</a:t>
            </a:r>
            <a:r>
              <a:rPr lang="ru-RU" dirty="0"/>
              <a:t> – у почетку су асимптоматски, а касније доминира главобоља и симптоми риносинузитиса. </a:t>
            </a:r>
          </a:p>
          <a:p>
            <a:pPr lvl="1"/>
            <a:r>
              <a:rPr lang="ru-RU" dirty="0"/>
              <a:t>Даљим растом (зависи од локализације) долази до померања булбуса напред и у страну са ограниченом покретљивошћу, егзофталмусом, рецидивантним инфекцијама синуса, јавља се ендокранијумска симптоматологија, једнострана епифора и сл.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1C4A67-7F4F-C127-8BDD-F3EB6BD6A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3475" y="274638"/>
            <a:ext cx="7467600" cy="868362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6600CC"/>
                </a:solidFill>
              </a:rPr>
              <a:t>Остеоми</a:t>
            </a:r>
            <a:endParaRPr lang="en-US" b="1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2607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38432" y="1081399"/>
            <a:ext cx="10915135" cy="4695201"/>
          </a:xfrm>
        </p:spPr>
        <p:txBody>
          <a:bodyPr>
            <a:normAutofit/>
          </a:bodyPr>
          <a:lstStyle/>
          <a:p>
            <a:r>
              <a:rPr lang="x-none" b="1" dirty="0">
                <a:solidFill>
                  <a:srgbClr val="6600CC"/>
                </a:solidFill>
              </a:rPr>
              <a:t>Дијагноза</a:t>
            </a:r>
            <a:r>
              <a:rPr lang="x-none" dirty="0"/>
              <a:t> – анамнеза, клинички преглед, </a:t>
            </a:r>
            <a:r>
              <a:rPr lang="sr-Cyrl-RS" dirty="0"/>
              <a:t>МСЦТ</a:t>
            </a:r>
            <a:r>
              <a:rPr lang="x-none" dirty="0"/>
              <a:t> ПНС. </a:t>
            </a:r>
          </a:p>
          <a:p>
            <a:r>
              <a:rPr lang="x-none" b="1" dirty="0">
                <a:solidFill>
                  <a:srgbClr val="6600CC"/>
                </a:solidFill>
              </a:rPr>
              <a:t>Терапија</a:t>
            </a:r>
            <a:r>
              <a:rPr lang="x-none" dirty="0"/>
              <a:t> – </a:t>
            </a:r>
            <a:r>
              <a:rPr lang="x-none" b="1" dirty="0">
                <a:solidFill>
                  <a:srgbClr val="C00000"/>
                </a:solidFill>
              </a:rPr>
              <a:t>хируршка</a:t>
            </a:r>
            <a:r>
              <a:rPr lang="x-none" dirty="0"/>
              <a:t> :</a:t>
            </a:r>
          </a:p>
          <a:p>
            <a:pPr lvl="1"/>
            <a:r>
              <a:rPr lang="x-none" sz="2800" dirty="0"/>
              <a:t>остеопластична операција по Татоу – фронтални синус</a:t>
            </a:r>
          </a:p>
          <a:p>
            <a:pPr lvl="1"/>
            <a:r>
              <a:rPr lang="x-none" sz="2800" dirty="0"/>
              <a:t>спољна етмоидектомија – етмоидални синус</a:t>
            </a:r>
          </a:p>
          <a:p>
            <a:pPr lvl="1"/>
            <a:r>
              <a:rPr lang="x-none" sz="2800" dirty="0"/>
              <a:t>операција максиларног синуса по Калдвел-Луку – вилични синус</a:t>
            </a:r>
          </a:p>
          <a:p>
            <a:pPr lvl="1"/>
            <a:r>
              <a:rPr lang="x-none" sz="2800" dirty="0"/>
              <a:t>комбинација неке од ових интервенција</a:t>
            </a:r>
          </a:p>
          <a:p>
            <a:pPr lvl="1"/>
            <a:r>
              <a:rPr lang="x-none" sz="2800" dirty="0"/>
              <a:t>ФЕСС</a:t>
            </a:r>
          </a:p>
          <a:p>
            <a:pPr lvl="1"/>
            <a:r>
              <a:rPr lang="x-none" sz="2800" dirty="0"/>
              <a:t>оперишу се само симптоматски јасни остеоми</a:t>
            </a:r>
          </a:p>
          <a:p>
            <a:pPr lvl="1"/>
            <a:r>
              <a:rPr lang="x-none" sz="2800" dirty="0"/>
              <a:t>у случају продора у ендокранијум – неурохирург</a:t>
            </a:r>
          </a:p>
        </p:txBody>
      </p:sp>
    </p:spTree>
    <p:extLst>
      <p:ext uri="{BB962C8B-B14F-4D97-AF65-F5344CB8AC3E}">
        <p14:creationId xmlns:p14="http://schemas.microsoft.com/office/powerpoint/2010/main" val="10599585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14356"/>
            <a:ext cx="7467600" cy="571504"/>
          </a:xfrm>
        </p:spPr>
        <p:txBody>
          <a:bodyPr>
            <a:normAutofit fontScale="90000"/>
          </a:bodyPr>
          <a:lstStyle/>
          <a:p>
            <a:r>
              <a:rPr lang="x-none" dirty="0">
                <a:solidFill>
                  <a:srgbClr val="6600CC"/>
                </a:solidFill>
              </a:rPr>
              <a:t>Остеом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4" name="Content Placeholder 3" descr="c40d5239fb4753fad04327fdc129d4bd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2979" t="3811" r="3330" b="19967"/>
          <a:stretch>
            <a:fillRect/>
          </a:stretch>
        </p:blipFill>
        <p:spPr>
          <a:xfrm>
            <a:off x="2524100" y="1643050"/>
            <a:ext cx="6357982" cy="3714776"/>
          </a:xfrm>
        </p:spPr>
      </p:pic>
    </p:spTree>
    <p:extLst>
      <p:ext uri="{BB962C8B-B14F-4D97-AF65-F5344CB8AC3E}">
        <p14:creationId xmlns:p14="http://schemas.microsoft.com/office/powerpoint/2010/main" val="34935746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596" y="642918"/>
            <a:ext cx="7467600" cy="642942"/>
          </a:xfrm>
        </p:spPr>
        <p:txBody>
          <a:bodyPr>
            <a:normAutofit fontScale="90000"/>
          </a:bodyPr>
          <a:lstStyle/>
          <a:p>
            <a:r>
              <a:rPr lang="x-none" dirty="0">
                <a:solidFill>
                  <a:srgbClr val="6600CC"/>
                </a:solidFill>
              </a:rPr>
              <a:t>Остеом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5" name="Content Placeholder 4" descr="export-277061618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15310" t="9556" r="12866" b="17792"/>
          <a:stretch>
            <a:fillRect/>
          </a:stretch>
        </p:blipFill>
        <p:spPr>
          <a:xfrm>
            <a:off x="3524232" y="1714488"/>
            <a:ext cx="4439939" cy="3857652"/>
          </a:xfrm>
        </p:spPr>
      </p:pic>
    </p:spTree>
    <p:extLst>
      <p:ext uri="{BB962C8B-B14F-4D97-AF65-F5344CB8AC3E}">
        <p14:creationId xmlns:p14="http://schemas.microsoft.com/office/powerpoint/2010/main" val="12341382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85794"/>
            <a:ext cx="7467600" cy="631844"/>
          </a:xfrm>
        </p:spPr>
        <p:txBody>
          <a:bodyPr>
            <a:normAutofit fontScale="90000"/>
          </a:bodyPr>
          <a:lstStyle/>
          <a:p>
            <a:r>
              <a:rPr lang="x-none" dirty="0">
                <a:solidFill>
                  <a:srgbClr val="6600CC"/>
                </a:solidFill>
              </a:rPr>
              <a:t>Остеом задњих етмоидних ћелија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4" name="Content Placeholder 3" descr="03-figura3-70-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024166" y="1928802"/>
            <a:ext cx="5156524" cy="3403306"/>
          </a:xfrm>
        </p:spPr>
      </p:pic>
    </p:spTree>
    <p:extLst>
      <p:ext uri="{BB962C8B-B14F-4D97-AF65-F5344CB8AC3E}">
        <p14:creationId xmlns:p14="http://schemas.microsoft.com/office/powerpoint/2010/main" val="808224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8E32E-8121-390D-2D4F-84F63D81F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5945"/>
            <a:ext cx="10515600" cy="1055302"/>
          </a:xfrm>
        </p:spPr>
        <p:txBody>
          <a:bodyPr/>
          <a:lstStyle/>
          <a:p>
            <a:r>
              <a:rPr lang="en-US" dirty="0" err="1">
                <a:ea typeface="Calibri" panose="020F0502020204030204" pitchFamily="34" charset="0"/>
              </a:rPr>
              <a:t>Страна</a:t>
            </a:r>
            <a:r>
              <a:rPr lang="en-US" dirty="0">
                <a:ea typeface="Calibri" panose="020F0502020204030204" pitchFamily="34" charset="0"/>
              </a:rPr>
              <a:t> </a:t>
            </a:r>
            <a:r>
              <a:rPr lang="en-US" dirty="0" err="1">
                <a:ea typeface="Calibri" panose="020F0502020204030204" pitchFamily="34" charset="0"/>
              </a:rPr>
              <a:t>тела</a:t>
            </a:r>
            <a:r>
              <a:rPr lang="en-US" dirty="0">
                <a:ea typeface="Calibri" panose="020F0502020204030204" pitchFamily="34" charset="0"/>
              </a:rPr>
              <a:t> </a:t>
            </a:r>
            <a:r>
              <a:rPr lang="en-US" dirty="0" err="1">
                <a:ea typeface="Calibri" panose="020F0502020204030204" pitchFamily="34" charset="0"/>
              </a:rPr>
              <a:t>нос</a:t>
            </a:r>
            <a:r>
              <a:rPr lang="sr-Cyrl-RS" dirty="0">
                <a:ea typeface="Calibri" panose="020F0502020204030204" pitchFamily="34" charset="0"/>
              </a:rPr>
              <a:t>а</a:t>
            </a:r>
            <a:r>
              <a:rPr lang="en-US" dirty="0">
                <a:ea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0E1DE-F5AC-EEA9-7744-66610A51E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179" y="2136343"/>
            <a:ext cx="9619695" cy="3518733"/>
          </a:xfrm>
        </p:spPr>
        <p:txBody>
          <a:bodyPr>
            <a:normAutofit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dirty="0">
                <a:ea typeface="Calibri" panose="020F0502020204030204" pitchFamily="34" charset="0"/>
              </a:rPr>
              <a:t>У</a:t>
            </a:r>
            <a:r>
              <a:rPr lang="en-US" dirty="0" err="1">
                <a:effectLst/>
                <a:ea typeface="Calibri" panose="020F0502020204030204" pitchFamily="34" charset="0"/>
              </a:rPr>
              <a:t>главном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sr-Cyrl-RS" dirty="0">
                <a:effectLst/>
                <a:ea typeface="Calibri" panose="020F0502020204030204" pitchFamily="34" charset="0"/>
              </a:rPr>
              <a:t>се </a:t>
            </a:r>
            <a:r>
              <a:rPr lang="en-US" dirty="0" err="1">
                <a:effectLst/>
                <a:ea typeface="Calibri" panose="020F0502020204030204" pitchFamily="34" charset="0"/>
              </a:rPr>
              <a:t>виђају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код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дец</a:t>
            </a:r>
            <a:r>
              <a:rPr lang="sr-Cyrl-RS" dirty="0">
                <a:effectLst/>
                <a:ea typeface="Calibri" panose="020F0502020204030204" pitchFamily="34" charset="0"/>
              </a:rPr>
              <a:t>е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млађе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од</a:t>
            </a:r>
            <a:r>
              <a:rPr lang="en-US" dirty="0">
                <a:effectLst/>
                <a:ea typeface="Calibri" panose="020F0502020204030204" pitchFamily="34" charset="0"/>
              </a:rPr>
              <a:t> 5 </a:t>
            </a:r>
            <a:r>
              <a:rPr lang="en-US" dirty="0" err="1">
                <a:effectLst/>
                <a:ea typeface="Calibri" panose="020F0502020204030204" pitchFamily="34" charset="0"/>
              </a:rPr>
              <a:t>година</a:t>
            </a:r>
            <a:r>
              <a:rPr lang="sr-Cyrl-RS" dirty="0">
                <a:effectLst/>
                <a:ea typeface="Calibri" panose="020F0502020204030204" pitchFamily="34" charset="0"/>
              </a:rPr>
              <a:t>,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која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често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експериментишући</a:t>
            </a:r>
            <a:r>
              <a:rPr lang="en-US" dirty="0">
                <a:effectLst/>
                <a:ea typeface="Calibri" panose="020F0502020204030204" pitchFamily="34" charset="0"/>
              </a:rPr>
              <a:t> и </a:t>
            </a:r>
            <a:r>
              <a:rPr lang="en-US" dirty="0" err="1">
                <a:effectLst/>
                <a:ea typeface="Calibri" panose="020F0502020204030204" pitchFamily="34" charset="0"/>
              </a:rPr>
              <a:t>истражујући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своје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тело</a:t>
            </a:r>
            <a:r>
              <a:rPr lang="sr-Cyrl-RS" dirty="0">
                <a:effectLst/>
                <a:ea typeface="Calibri" panose="020F0502020204030204" pitchFamily="34" charset="0"/>
              </a:rPr>
              <a:t>,</a:t>
            </a:r>
            <a:r>
              <a:rPr lang="en-US" dirty="0">
                <a:effectLst/>
                <a:ea typeface="Calibri" panose="020F0502020204030204" pitchFamily="34" charset="0"/>
              </a:rPr>
              <a:t> у </a:t>
            </a:r>
            <a:r>
              <a:rPr lang="en-US" dirty="0" err="1">
                <a:effectLst/>
                <a:ea typeface="Calibri" panose="020F0502020204030204" pitchFamily="34" charset="0"/>
              </a:rPr>
              <a:t>игри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стављају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разне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предмете</a:t>
            </a:r>
            <a:r>
              <a:rPr lang="en-US" dirty="0">
                <a:effectLst/>
                <a:ea typeface="Calibri" panose="020F0502020204030204" pitchFamily="34" charset="0"/>
              </a:rPr>
              <a:t> у </a:t>
            </a:r>
            <a:r>
              <a:rPr lang="en-US" dirty="0" err="1">
                <a:effectLst/>
                <a:ea typeface="Calibri" panose="020F0502020204030204" pitchFamily="34" charset="0"/>
              </a:rPr>
              <a:t>нос</a:t>
            </a:r>
            <a:r>
              <a:rPr lang="en-US" dirty="0">
                <a:effectLst/>
                <a:ea typeface="Calibri" panose="020F0502020204030204" pitchFamily="34" charset="0"/>
              </a:rPr>
              <a:t>.</a:t>
            </a:r>
            <a:r>
              <a:rPr lang="sr-Cyrl-R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Страна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тела</a:t>
            </a:r>
            <a:r>
              <a:rPr lang="en-US" dirty="0">
                <a:effectLst/>
                <a:ea typeface="Calibri" panose="020F0502020204030204" pitchFamily="34" charset="0"/>
              </a:rPr>
              <a:t> у </a:t>
            </a:r>
            <a:r>
              <a:rPr lang="en-US" dirty="0" err="1">
                <a:effectLst/>
                <a:ea typeface="Calibri" panose="020F0502020204030204" pitchFamily="34" charset="0"/>
              </a:rPr>
              <a:t>нос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најчешће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доспевају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кроз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предње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отворе</a:t>
            </a:r>
            <a:r>
              <a:rPr lang="en-US" dirty="0">
                <a:effectLst/>
                <a:ea typeface="Calibri" panose="020F0502020204030204" pitchFamily="34" charset="0"/>
              </a:rPr>
              <a:t>. </a:t>
            </a:r>
            <a:r>
              <a:rPr lang="en-US" dirty="0" err="1">
                <a:effectLst/>
                <a:ea typeface="Calibri" panose="020F0502020204030204" pitchFamily="34" charset="0"/>
              </a:rPr>
              <a:t>По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свом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пореклу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могу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бити</a:t>
            </a:r>
            <a:r>
              <a:rPr lang="en-US" dirty="0">
                <a:effectLst/>
                <a:ea typeface="Calibri" panose="020F0502020204030204" pitchFamily="34" charset="0"/>
              </a:rPr>
              <a:t>: </a:t>
            </a:r>
            <a:r>
              <a:rPr lang="en-US" dirty="0" err="1">
                <a:effectLst/>
                <a:ea typeface="Calibri" panose="020F0502020204030204" pitchFamily="34" charset="0"/>
              </a:rPr>
              <a:t>ендогена</a:t>
            </a:r>
            <a:r>
              <a:rPr lang="en-US" dirty="0">
                <a:effectLst/>
                <a:ea typeface="Calibri" panose="020F0502020204030204" pitchFamily="34" charset="0"/>
              </a:rPr>
              <a:t> и </a:t>
            </a:r>
            <a:r>
              <a:rPr lang="en-US" dirty="0" err="1">
                <a:effectLst/>
                <a:ea typeface="Calibri" panose="020F0502020204030204" pitchFamily="34" charset="0"/>
              </a:rPr>
              <a:t>егзогена</a:t>
            </a:r>
            <a:r>
              <a:rPr lang="en-US" dirty="0">
                <a:effectLst/>
                <a:ea typeface="Calibri" panose="020F0502020204030204" pitchFamily="34" charset="0"/>
              </a:rPr>
              <a:t>, </a:t>
            </a:r>
            <a:r>
              <a:rPr lang="en-US" dirty="0" err="1">
                <a:effectLst/>
                <a:ea typeface="Calibri" panose="020F0502020204030204" pitchFamily="34" charset="0"/>
              </a:rPr>
              <a:t>органска</a:t>
            </a:r>
            <a:r>
              <a:rPr lang="en-US" dirty="0">
                <a:effectLst/>
                <a:ea typeface="Calibri" panose="020F0502020204030204" pitchFamily="34" charset="0"/>
              </a:rPr>
              <a:t> и </a:t>
            </a:r>
            <a:r>
              <a:rPr lang="en-US" dirty="0" err="1">
                <a:effectLst/>
                <a:ea typeface="Calibri" panose="020F0502020204030204" pitchFamily="34" charset="0"/>
              </a:rPr>
              <a:t>неорганска</a:t>
            </a:r>
            <a:r>
              <a:rPr lang="en-US" dirty="0">
                <a:effectLst/>
                <a:ea typeface="Calibri" panose="020F0502020204030204" pitchFamily="34" charset="0"/>
              </a:rPr>
              <a:t>.</a:t>
            </a:r>
            <a:endParaRPr lang="en-U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b="1" dirty="0">
                <a:solidFill>
                  <a:srgbClr val="7030A0"/>
                </a:solidFill>
                <a:ea typeface="Calibri" panose="020F0502020204030204" pitchFamily="34" charset="0"/>
              </a:rPr>
              <a:t>К</a:t>
            </a:r>
            <a:r>
              <a:rPr lang="en-US" b="1" dirty="0" err="1">
                <a:solidFill>
                  <a:srgbClr val="7030A0"/>
                </a:solidFill>
                <a:effectLst/>
                <a:ea typeface="Calibri" panose="020F0502020204030204" pitchFamily="34" charset="0"/>
              </a:rPr>
              <a:t>линичк</a:t>
            </a:r>
            <a:r>
              <a:rPr lang="sr-Cyrl-RS" b="1" dirty="0">
                <a:solidFill>
                  <a:srgbClr val="7030A0"/>
                </a:solidFill>
                <a:effectLst/>
                <a:ea typeface="Calibri" panose="020F0502020204030204" pitchFamily="34" charset="0"/>
              </a:rPr>
              <a:t>а</a:t>
            </a:r>
            <a:r>
              <a:rPr lang="en-US" b="1" dirty="0">
                <a:solidFill>
                  <a:srgbClr val="7030A0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effectLst/>
                <a:ea typeface="Calibri" panose="020F0502020204030204" pitchFamily="34" charset="0"/>
              </a:rPr>
              <a:t>сли</a:t>
            </a:r>
            <a:r>
              <a:rPr lang="sr-Cyrl-RS" b="1" dirty="0">
                <a:solidFill>
                  <a:srgbClr val="7030A0"/>
                </a:solidFill>
                <a:effectLst/>
                <a:ea typeface="Calibri" panose="020F0502020204030204" pitchFamily="34" charset="0"/>
              </a:rPr>
              <a:t>ка</a:t>
            </a:r>
            <a:r>
              <a:rPr lang="sr-Cyrl-RS" b="1" dirty="0">
                <a:effectLst/>
                <a:ea typeface="Calibri" panose="020F0502020204030204" pitchFamily="34" charset="0"/>
              </a:rPr>
              <a:t>: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једнострана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секреција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из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носа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на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страни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где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се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налази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страно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тело</a:t>
            </a:r>
            <a:r>
              <a:rPr lang="en-US" dirty="0">
                <a:effectLst/>
                <a:ea typeface="Calibri" panose="020F0502020204030204" pitchFamily="34" charset="0"/>
              </a:rPr>
              <a:t>. </a:t>
            </a:r>
            <a:r>
              <a:rPr lang="en-US" dirty="0" err="1">
                <a:effectLst/>
                <a:ea typeface="Calibri" panose="020F0502020204030204" pitchFamily="34" charset="0"/>
              </a:rPr>
              <a:t>Понекад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се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јавља</a:t>
            </a:r>
            <a:r>
              <a:rPr lang="en-US" dirty="0">
                <a:effectLst/>
                <a:ea typeface="Calibri" panose="020F0502020204030204" pitchFamily="34" charset="0"/>
              </a:rPr>
              <a:t> и </a:t>
            </a:r>
            <a:r>
              <a:rPr lang="en-US" dirty="0" err="1">
                <a:effectLst/>
                <a:ea typeface="Calibri" panose="020F0502020204030204" pitchFamily="34" charset="0"/>
              </a:rPr>
              <a:t>једнострана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епистакса</a:t>
            </a:r>
            <a:r>
              <a:rPr lang="en-US" dirty="0">
                <a:effectLst/>
                <a:ea typeface="Calibri" panose="020F0502020204030204" pitchFamily="34" charset="0"/>
              </a:rPr>
              <a:t>. </a:t>
            </a:r>
            <a:r>
              <a:rPr lang="en-US" dirty="0" err="1">
                <a:effectLst/>
                <a:ea typeface="Calibri" panose="020F0502020204030204" pitchFamily="34" charset="0"/>
              </a:rPr>
              <a:t>Дисање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на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нос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на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страни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страног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тела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је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отежано</a:t>
            </a:r>
            <a:r>
              <a:rPr lang="en-US" dirty="0">
                <a:effectLst/>
                <a:ea typeface="Calibri" panose="020F0502020204030204" pitchFamily="34" charset="0"/>
              </a:rPr>
              <a:t>.</a:t>
            </a:r>
            <a:endParaRPr lang="en-US" dirty="0">
              <a:effectLst/>
              <a:ea typeface="Times New Roman" panose="02020603050405020304" pitchFamily="18" charset="0"/>
            </a:endParaRPr>
          </a:p>
          <a:p>
            <a:pPr marL="0" marR="18415" indent="0" algn="just">
              <a:lnSpc>
                <a:spcPts val="1200"/>
              </a:lnSpc>
              <a:spcBef>
                <a:spcPts val="48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9898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solidFill>
                  <a:srgbClr val="6600CC"/>
                </a:solidFill>
              </a:rPr>
              <a:t>Остеом етмоида са продором у орбиту и носну преграду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4" name="Content Placeholder 4" descr="CT_Giant_Osteoma_11.sized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b="7850"/>
          <a:stretch>
            <a:fillRect/>
          </a:stretch>
        </p:blipFill>
        <p:spPr>
          <a:xfrm>
            <a:off x="3667109" y="1785926"/>
            <a:ext cx="4055433" cy="3857652"/>
          </a:xfrm>
        </p:spPr>
      </p:pic>
    </p:spTree>
    <p:extLst>
      <p:ext uri="{BB962C8B-B14F-4D97-AF65-F5344CB8AC3E}">
        <p14:creationId xmlns:p14="http://schemas.microsoft.com/office/powerpoint/2010/main" val="1276210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F50BE48-1E7C-05CE-7C00-DDFCFA84B0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"/>
          <a:stretch/>
        </p:blipFill>
        <p:spPr bwMode="auto">
          <a:xfrm>
            <a:off x="763893" y="1786641"/>
            <a:ext cx="6258332" cy="30937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2ABF0DF-9876-67E2-D076-B7F3A5A91F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97" r="13470"/>
          <a:stretch/>
        </p:blipFill>
        <p:spPr bwMode="auto">
          <a:xfrm rot="5400000">
            <a:off x="7824659" y="1428669"/>
            <a:ext cx="3093755" cy="38097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890215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2400F-EF08-1F01-CF4B-620C3E29F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Малигни тумори носа и ПНШ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194671-82B9-FD28-C122-064A7C5012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ea typeface="Times New Roman" panose="02020603050405020304" pitchFamily="18" charset="0"/>
              </a:rPr>
              <a:t>Спадају</a:t>
            </a:r>
            <a:r>
              <a:rPr lang="en-US" dirty="0">
                <a:effectLst/>
                <a:ea typeface="Times New Roman" panose="02020603050405020304" pitchFamily="18" charset="0"/>
              </a:rPr>
              <a:t> у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ретке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туморе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ea typeface="Times New Roman" panose="02020603050405020304" pitchFamily="18" charset="0"/>
              </a:rPr>
              <a:t>Према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светским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студијама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sr-Latn-RS" dirty="0">
                <a:effectLst/>
                <a:ea typeface="Times New Roman" panose="02020603050405020304" pitchFamily="18" charset="0"/>
              </a:rPr>
              <a:t>чине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мање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dirty="0">
                <a:effectLst/>
                <a:ea typeface="Times New Roman" panose="02020603050405020304" pitchFamily="18" charset="0"/>
              </a:rPr>
              <a:t> 1%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свих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малигних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тумора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уопште</a:t>
            </a:r>
            <a:r>
              <a:rPr lang="sr-Latn-R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око</a:t>
            </a:r>
            <a:r>
              <a:rPr lang="en-US" dirty="0">
                <a:effectLst/>
                <a:ea typeface="Times New Roman" panose="02020603050405020304" pitchFamily="18" charset="0"/>
              </a:rPr>
              <a:t> 3%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свих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малигних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тумора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главе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врата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ea typeface="Times New Roman" panose="02020603050405020304" pitchFamily="18" charset="0"/>
              </a:rPr>
              <a:t>Инциденца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креће</a:t>
            </a:r>
            <a:r>
              <a:rPr lang="en-US" dirty="0">
                <a:effectLst/>
                <a:ea typeface="Times New Roman" panose="02020603050405020304" pitchFamily="18" charset="0"/>
              </a:rPr>
              <a:t> 0,5-1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100.000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особа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sr-Latn-RS" dirty="0">
                <a:effectLst/>
                <a:ea typeface="Times New Roman" panose="02020603050405020304" pitchFamily="18" charset="0"/>
              </a:rPr>
              <a:t>Д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воструко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чешћи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код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мушкараца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најчешће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јављају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dirty="0">
                <a:effectLst/>
                <a:ea typeface="Times New Roman" panose="02020603050405020304" pitchFamily="18" charset="0"/>
              </a:rPr>
              <a:t> 50-70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годин</a:t>
            </a:r>
            <a:r>
              <a:rPr lang="sr-Latn-RS" dirty="0">
                <a:effectLst/>
                <a:ea typeface="Times New Roman" panose="02020603050405020304" pitchFamily="18" charset="0"/>
              </a:rPr>
              <a:t>е живота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endParaRPr lang="sr-Cyrl-RS" dirty="0">
              <a:ea typeface="Times New Roman" panose="02020603050405020304" pitchFamily="18" charset="0"/>
            </a:endParaRPr>
          </a:p>
          <a:p>
            <a:pPr marL="0" marR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effectLst/>
                <a:ea typeface="Times New Roman" panose="02020603050405020304" pitchFamily="18" charset="0"/>
              </a:rPr>
              <a:t>Делимо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: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dirty="0">
                <a:effectLst/>
                <a:ea typeface="Times New Roman" panose="02020603050405020304" pitchFamily="18" charset="0"/>
              </a:rPr>
              <a:t>М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алигне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туморе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пирамиде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носа</a:t>
            </a:r>
            <a:endParaRPr lang="en-U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dirty="0">
                <a:effectLst/>
                <a:ea typeface="Times New Roman" panose="02020603050405020304" pitchFamily="18" charset="0"/>
              </a:rPr>
              <a:t>М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алигне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туморе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носних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параназалних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шупљина</a:t>
            </a:r>
            <a:endParaRPr lang="en-US" dirty="0">
              <a:effectLst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ffectLst/>
                <a:ea typeface="Times New Roman" panose="02020603050405020304" pitchFamily="18" charset="0"/>
              </a:rPr>
              <a:t> </a:t>
            </a:r>
            <a:endParaRPr lang="en-US" dirty="0">
              <a:effectLst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1180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7245" y="428604"/>
            <a:ext cx="9272874" cy="857256"/>
          </a:xfrm>
        </p:spPr>
        <p:txBody>
          <a:bodyPr>
            <a:noAutofit/>
          </a:bodyPr>
          <a:lstStyle/>
          <a:p>
            <a:r>
              <a:rPr lang="sr-Cyrl-RS" b="1" dirty="0">
                <a:solidFill>
                  <a:srgbClr val="0070C0"/>
                </a:solidFill>
              </a:rPr>
              <a:t>Малигни тумори пирамиде носа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44843" y="1673039"/>
            <a:ext cx="11096367" cy="4714908"/>
          </a:xfrm>
        </p:spPr>
        <p:txBody>
          <a:bodyPr>
            <a:normAutofit/>
          </a:bodyPr>
          <a:lstStyle/>
          <a:p>
            <a:r>
              <a:rPr lang="en-US" dirty="0" err="1">
                <a:ea typeface="Times New Roman" panose="02020603050405020304" pitchFamily="18" charset="0"/>
              </a:rPr>
              <a:t>Ради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се</a:t>
            </a:r>
            <a:r>
              <a:rPr lang="en-US" dirty="0">
                <a:ea typeface="Times New Roman" panose="02020603050405020304" pitchFamily="18" charset="0"/>
              </a:rPr>
              <a:t> о </a:t>
            </a:r>
            <a:r>
              <a:rPr lang="en-US" dirty="0" err="1">
                <a:ea typeface="Times New Roman" panose="02020603050405020304" pitchFamily="18" charset="0"/>
              </a:rPr>
              <a:t>туморима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коже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носа</a:t>
            </a:r>
            <a:r>
              <a:rPr lang="sr-Cyrl-RS" dirty="0">
                <a:ea typeface="Times New Roman" panose="02020603050405020304" pitchFamily="18" charset="0"/>
              </a:rPr>
              <a:t>. </a:t>
            </a:r>
            <a:r>
              <a:rPr lang="ru-RU" dirty="0"/>
              <a:t>Углавном се јављају код старијих особа.</a:t>
            </a:r>
          </a:p>
          <a:p>
            <a:r>
              <a:rPr lang="ru-RU" b="1" dirty="0">
                <a:solidFill>
                  <a:srgbClr val="6600CC"/>
                </a:solidFill>
              </a:rPr>
              <a:t>Етиологија</a:t>
            </a:r>
            <a:r>
              <a:rPr lang="ru-RU" dirty="0"/>
              <a:t> – дегенеративно измењена кожа, ожиљци (од опекотина или повреда), претерана изложеност сунцу (деловање УВ зрака).</a:t>
            </a:r>
          </a:p>
          <a:p>
            <a:pPr lvl="1"/>
            <a:r>
              <a:rPr lang="ru-RU" sz="2200" dirty="0"/>
              <a:t>најчешће се ради о базо и спиноцелуларном карциному и малигном меланому.</a:t>
            </a:r>
          </a:p>
          <a:p>
            <a:r>
              <a:rPr lang="ru-RU" b="1" dirty="0">
                <a:solidFill>
                  <a:srgbClr val="6600CC"/>
                </a:solidFill>
              </a:rPr>
              <a:t>Симптоматологија</a:t>
            </a:r>
            <a:r>
              <a:rPr lang="ru-RU" dirty="0"/>
              <a:t> – улкус прекривен крустом, са ширењем по периферији и дубини.</a:t>
            </a:r>
          </a:p>
          <a:p>
            <a:r>
              <a:rPr lang="ru-RU" b="1" dirty="0">
                <a:solidFill>
                  <a:srgbClr val="6600CC"/>
                </a:solidFill>
              </a:rPr>
              <a:t>Дијагноза</a:t>
            </a:r>
            <a:r>
              <a:rPr lang="ru-RU" dirty="0"/>
              <a:t> – анамнеза, клиничка слика, биопсија и ПХ.</a:t>
            </a:r>
          </a:p>
          <a:p>
            <a:r>
              <a:rPr lang="ru-RU" b="1" dirty="0">
                <a:solidFill>
                  <a:srgbClr val="6600CC"/>
                </a:solidFill>
              </a:rPr>
              <a:t>Терапија</a:t>
            </a:r>
            <a:r>
              <a:rPr lang="ru-RU" dirty="0"/>
              <a:t> – </a:t>
            </a:r>
            <a:r>
              <a:rPr lang="ru-RU" b="1" dirty="0">
                <a:solidFill>
                  <a:srgbClr val="C00000"/>
                </a:solidFill>
              </a:rPr>
              <a:t>хируршка</a:t>
            </a:r>
            <a:r>
              <a:rPr lang="ru-RU" dirty="0"/>
              <a:t> (ексцизија до у здраво са примарном сутуром, реконструкцијом режњевима или епитезом).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8261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solidFill>
                  <a:srgbClr val="6600CC"/>
                </a:solidFill>
              </a:rPr>
              <a:t>Базоцелуларни карцином</a:t>
            </a:r>
            <a:endParaRPr lang="en-US" dirty="0"/>
          </a:p>
        </p:txBody>
      </p:sp>
      <p:pic>
        <p:nvPicPr>
          <p:cNvPr id="130050" name="Picture 2" descr="C:\Users\Branislav\Desktop\Picture3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81158" y="1857364"/>
            <a:ext cx="2571768" cy="3000396"/>
          </a:xfrm>
          <a:prstGeom prst="rect">
            <a:avLst/>
          </a:prstGeom>
          <a:noFill/>
        </p:spPr>
      </p:pic>
      <p:pic>
        <p:nvPicPr>
          <p:cNvPr id="130051" name="Picture 3" descr="C:\Users\Branislav\Desktop\Picture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5802" y="1857364"/>
            <a:ext cx="2714644" cy="3000396"/>
          </a:xfrm>
          <a:prstGeom prst="rect">
            <a:avLst/>
          </a:prstGeom>
          <a:noFill/>
        </p:spPr>
      </p:pic>
      <p:pic>
        <p:nvPicPr>
          <p:cNvPr id="130052" name="Picture 4" descr="C:\Users\Branislav\Desktop\Picture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3322" y="1851394"/>
            <a:ext cx="2643206" cy="30158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293862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84" y="548680"/>
            <a:ext cx="10643286" cy="1152128"/>
          </a:xfrm>
        </p:spPr>
        <p:txBody>
          <a:bodyPr>
            <a:noAutofit/>
          </a:bodyPr>
          <a:lstStyle/>
          <a:p>
            <a:r>
              <a:rPr lang="x-none" sz="3600" dirty="0">
                <a:solidFill>
                  <a:srgbClr val="6600CC"/>
                </a:solidFill>
              </a:rPr>
              <a:t>Базоцелуларни карцином</a:t>
            </a:r>
            <a:r>
              <a:rPr lang="sr-Cyrl-RS" sz="3600" dirty="0">
                <a:solidFill>
                  <a:srgbClr val="6600CC"/>
                </a:solidFill>
              </a:rPr>
              <a:t> десног носног крилца и реконструкција дефекта</a:t>
            </a:r>
            <a:r>
              <a:rPr lang="x-none" sz="3600" dirty="0">
                <a:solidFill>
                  <a:srgbClr val="6600CC"/>
                </a:solidFill>
              </a:rPr>
              <a:t>  билобарни</a:t>
            </a:r>
            <a:r>
              <a:rPr lang="sr-Cyrl-RS" sz="3600" dirty="0">
                <a:solidFill>
                  <a:srgbClr val="6600CC"/>
                </a:solidFill>
              </a:rPr>
              <a:t>м</a:t>
            </a:r>
            <a:r>
              <a:rPr lang="x-none" sz="3600" dirty="0">
                <a:solidFill>
                  <a:srgbClr val="6600CC"/>
                </a:solidFill>
              </a:rPr>
              <a:t> режањ</a:t>
            </a:r>
            <a:r>
              <a:rPr lang="sr-Cyrl-RS" sz="3600" dirty="0">
                <a:solidFill>
                  <a:srgbClr val="6600CC"/>
                </a:solidFill>
              </a:rPr>
              <a:t>ем</a:t>
            </a:r>
            <a:endParaRPr lang="en-US" sz="3600" dirty="0"/>
          </a:p>
        </p:txBody>
      </p:sp>
      <p:graphicFrame>
        <p:nvGraphicFramePr>
          <p:cNvPr id="75778" name="Object 4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6268870"/>
              </p:ext>
            </p:extLst>
          </p:nvPr>
        </p:nvGraphicFramePr>
        <p:xfrm>
          <a:off x="3463993" y="2084816"/>
          <a:ext cx="1990123" cy="2865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952633" imgH="1371429" progId="">
                  <p:embed/>
                </p:oleObj>
              </mc:Choice>
              <mc:Fallback>
                <p:oleObj name="Photo Editor Photo" r:id="rId2" imgW="952633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3993" y="2084816"/>
                        <a:ext cx="1990123" cy="28657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7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582419"/>
              </p:ext>
            </p:extLst>
          </p:nvPr>
        </p:nvGraphicFramePr>
        <p:xfrm>
          <a:off x="5834995" y="2098791"/>
          <a:ext cx="1981656" cy="28518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4" imgW="952633" imgH="1371429" progId="">
                  <p:embed/>
                </p:oleObj>
              </mc:Choice>
              <mc:Fallback>
                <p:oleObj name="Photo Editor Photo" r:id="rId4" imgW="952633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4995" y="2098791"/>
                        <a:ext cx="1981656" cy="28518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3303060"/>
              </p:ext>
            </p:extLst>
          </p:nvPr>
        </p:nvGraphicFramePr>
        <p:xfrm>
          <a:off x="8197530" y="2085381"/>
          <a:ext cx="2000293" cy="2878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6" imgW="952633" imgH="1371429" progId="">
                  <p:embed/>
                </p:oleObj>
              </mc:Choice>
              <mc:Fallback>
                <p:oleObj name="Photo Editor Photo" r:id="rId6" imgW="952633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7530" y="2085381"/>
                        <a:ext cx="2000293" cy="28786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029917"/>
              </p:ext>
            </p:extLst>
          </p:nvPr>
        </p:nvGraphicFramePr>
        <p:xfrm>
          <a:off x="838063" y="2084816"/>
          <a:ext cx="2194808" cy="2827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8" imgW="952633" imgH="1371429" progId="">
                  <p:embed/>
                </p:oleObj>
              </mc:Choice>
              <mc:Fallback>
                <p:oleObj name="Photo Editor Photo" r:id="rId8" imgW="952633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063" y="2084816"/>
                        <a:ext cx="2194808" cy="28278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61327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solidFill>
                  <a:srgbClr val="6600CC"/>
                </a:solidFill>
              </a:rPr>
              <a:t>Базоцелуларни карцином</a:t>
            </a:r>
            <a:endParaRPr lang="en-US" dirty="0">
              <a:solidFill>
                <a:srgbClr val="6600CC"/>
              </a:solidFill>
            </a:endParaRPr>
          </a:p>
        </p:txBody>
      </p:sp>
      <p:graphicFrame>
        <p:nvGraphicFramePr>
          <p:cNvPr id="76802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452662" y="1938240"/>
          <a:ext cx="2857520" cy="3590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1009791" imgH="1371429" progId="">
                  <p:embed/>
                </p:oleObj>
              </mc:Choice>
              <mc:Fallback>
                <p:oleObj name="Photo Editor Photo" r:id="rId2" imgW="1009791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2662" y="1938240"/>
                        <a:ext cx="2857520" cy="35907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3" name="Object 4"/>
          <p:cNvGraphicFramePr>
            <a:graphicFrameLocks noChangeAspect="1"/>
          </p:cNvGraphicFramePr>
          <p:nvPr/>
        </p:nvGraphicFramePr>
        <p:xfrm>
          <a:off x="5810249" y="1928802"/>
          <a:ext cx="2835275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4" imgW="1085714" imgH="1371429" progId="">
                  <p:embed/>
                </p:oleObj>
              </mc:Choice>
              <mc:Fallback>
                <p:oleObj name="Photo Editor Photo" r:id="rId4" imgW="1085714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0249" y="1928802"/>
                        <a:ext cx="2835275" cy="358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49417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C:\Users\Branislav\Desktop\Picture9.pn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/>
          <a:srcRect l="23396" r="6637"/>
          <a:stretch/>
        </p:blipFill>
        <p:spPr bwMode="auto">
          <a:xfrm rot="16200000">
            <a:off x="4502307" y="2398529"/>
            <a:ext cx="3216634" cy="2786082"/>
          </a:xfrm>
          <a:prstGeom prst="rect">
            <a:avLst/>
          </a:prstGeom>
          <a:noFill/>
        </p:spPr>
      </p:pic>
      <p:pic>
        <p:nvPicPr>
          <p:cNvPr id="81924" name="Picture 4" descr="C:\Users\Branislav\Desktop\Picture11.png"/>
          <p:cNvPicPr>
            <a:picLocks noChangeAspect="1" noChangeArrowheads="1"/>
          </p:cNvPicPr>
          <p:nvPr/>
        </p:nvPicPr>
        <p:blipFill rotWithShape="1">
          <a:blip r:embed="rId3"/>
          <a:srcRect l="4192" t="1133" r="18272" b="-1133"/>
          <a:stretch/>
        </p:blipFill>
        <p:spPr bwMode="auto">
          <a:xfrm>
            <a:off x="7608168" y="2155646"/>
            <a:ext cx="2664296" cy="3271848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919536" y="476672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x-none" dirty="0">
                <a:solidFill>
                  <a:srgbClr val="6600CC"/>
                </a:solidFill>
              </a:rPr>
              <a:t>Базоцелуларни карцином – билобарни режањ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6" name="Picture 2" descr="C:\Users\Branislav\Desktop\Picture7.png"/>
          <p:cNvPicPr>
            <a:picLocks noChangeAspect="1" noChangeArrowheads="1"/>
          </p:cNvPicPr>
          <p:nvPr/>
        </p:nvPicPr>
        <p:blipFill rotWithShape="1">
          <a:blip r:embed="rId4"/>
          <a:srcRect l="2324" t="-4623" r="7034" b="-1"/>
          <a:stretch/>
        </p:blipFill>
        <p:spPr bwMode="auto">
          <a:xfrm>
            <a:off x="1703512" y="2060848"/>
            <a:ext cx="2909568" cy="32915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97941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solidFill>
                  <a:srgbClr val="6600CC"/>
                </a:solidFill>
              </a:rPr>
              <a:t>Базоцелуларни карцином – назолабијални режањ                        </a:t>
            </a:r>
            <a:endParaRPr lang="en-US" dirty="0">
              <a:solidFill>
                <a:srgbClr val="6600CC"/>
              </a:solidFill>
            </a:endParaRPr>
          </a:p>
        </p:txBody>
      </p:sp>
      <p:graphicFrame>
        <p:nvGraphicFramePr>
          <p:cNvPr id="82946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809721" y="2071679"/>
          <a:ext cx="2786083" cy="28533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1305107" imgH="1371429" progId="">
                  <p:embed/>
                </p:oleObj>
              </mc:Choice>
              <mc:Fallback>
                <p:oleObj name="Photo Editor Photo" r:id="rId2" imgW="1305107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9721" y="2071679"/>
                        <a:ext cx="2786083" cy="28533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7" name="Object 5"/>
          <p:cNvGraphicFramePr>
            <a:graphicFrameLocks noChangeAspect="1"/>
          </p:cNvGraphicFramePr>
          <p:nvPr/>
        </p:nvGraphicFramePr>
        <p:xfrm>
          <a:off x="4738679" y="2071678"/>
          <a:ext cx="2718613" cy="2857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4" imgW="1305107" imgH="1371429" progId="">
                  <p:embed/>
                </p:oleObj>
              </mc:Choice>
              <mc:Fallback>
                <p:oleObj name="Photo Editor Photo" r:id="rId4" imgW="1305107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8679" y="2071678"/>
                        <a:ext cx="2718613" cy="28575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8" name="Object 4"/>
          <p:cNvGraphicFramePr>
            <a:graphicFrameLocks noChangeAspect="1"/>
          </p:cNvGraphicFramePr>
          <p:nvPr/>
        </p:nvGraphicFramePr>
        <p:xfrm>
          <a:off x="7596198" y="2071678"/>
          <a:ext cx="2549176" cy="2857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6" imgW="1219370" imgH="1371429" progId="">
                  <p:embed/>
                </p:oleObj>
              </mc:Choice>
              <mc:Fallback>
                <p:oleObj name="Photo Editor Photo" r:id="rId6" imgW="1219370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6198" y="2071678"/>
                        <a:ext cx="2549176" cy="28575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5116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158" y="500042"/>
            <a:ext cx="7572428" cy="1143000"/>
          </a:xfrm>
        </p:spPr>
        <p:txBody>
          <a:bodyPr>
            <a:normAutofit fontScale="90000"/>
          </a:bodyPr>
          <a:lstStyle/>
          <a:p>
            <a:r>
              <a:rPr lang="x-none" dirty="0">
                <a:solidFill>
                  <a:srgbClr val="6600CC"/>
                </a:solidFill>
              </a:rPr>
              <a:t>Реконструкција дефекта ромбоидним режњем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87042" name="Picture 2" descr="C:\Users\Branislav\Desktop\Picture12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09720" y="2428868"/>
            <a:ext cx="2571768" cy="2578832"/>
          </a:xfrm>
          <a:prstGeom prst="rect">
            <a:avLst/>
          </a:prstGeom>
          <a:noFill/>
        </p:spPr>
      </p:pic>
      <p:pic>
        <p:nvPicPr>
          <p:cNvPr id="87043" name="Picture 3" descr="C:\Users\Branislav\Desktop\Picture1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5803" y="2428868"/>
            <a:ext cx="2627313" cy="2571768"/>
          </a:xfrm>
          <a:prstGeom prst="rect">
            <a:avLst/>
          </a:prstGeom>
          <a:noFill/>
        </p:spPr>
      </p:pic>
      <p:pic>
        <p:nvPicPr>
          <p:cNvPr id="124929" name="Picture 1" descr="C:\Users\Branislav\Desktop\Picture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1885" y="2428868"/>
            <a:ext cx="2638903" cy="25717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50306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2DA4D-6460-CCD8-FA27-ABC2A731C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10088"/>
            <a:ext cx="10515600" cy="5237824"/>
          </a:xfrm>
        </p:spPr>
        <p:txBody>
          <a:bodyPr>
            <a:normAutofit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7030A0"/>
                </a:solidFill>
                <a:effectLst/>
                <a:ea typeface="Calibri" panose="020F0502020204030204" pitchFamily="34" charset="0"/>
              </a:rPr>
              <a:t>Дијагноза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се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поставља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на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основу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анамнезе</a:t>
            </a:r>
            <a:r>
              <a:rPr lang="en-US" sz="2800" dirty="0">
                <a:effectLst/>
                <a:ea typeface="Calibri" panose="020F0502020204030204" pitchFamily="34" charset="0"/>
              </a:rPr>
              <a:t> и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клиничког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прегледа</a:t>
            </a:r>
            <a:r>
              <a:rPr lang="en-US" sz="2800" dirty="0">
                <a:effectLst/>
                <a:ea typeface="Calibri" panose="020F0502020204030204" pitchFamily="34" charset="0"/>
              </a:rPr>
              <a:t>. У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случају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sr-Cyrl-RS" sz="2800" dirty="0">
                <a:effectLst/>
                <a:ea typeface="Calibri" panose="020F0502020204030204" pitchFamily="34" charset="0"/>
              </a:rPr>
              <a:t>сумње на страно тело</a:t>
            </a:r>
            <a:r>
              <a:rPr lang="en-US" sz="2800" dirty="0">
                <a:effectLst/>
                <a:ea typeface="Calibri" panose="020F0502020204030204" pitchFamily="34" charset="0"/>
              </a:rPr>
              <a:t> у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носу</a:t>
            </a:r>
            <a:r>
              <a:rPr lang="sr-Cyrl-RS" sz="2800" dirty="0">
                <a:effectLst/>
                <a:ea typeface="Calibri" panose="020F0502020204030204" pitchFamily="34" charset="0"/>
              </a:rPr>
              <a:t>,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које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се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не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визуализује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предњом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риноскопијом</a:t>
            </a:r>
            <a:r>
              <a:rPr lang="sr-Cyrl-RS" sz="2800" dirty="0">
                <a:effectLst/>
                <a:ea typeface="Calibri" panose="020F0502020204030204" pitchFamily="34" charset="0"/>
              </a:rPr>
              <a:t>,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потребно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је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учинити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фибер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или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ригидну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ендоскопију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носа</a:t>
            </a:r>
            <a:r>
              <a:rPr lang="sr-Cyrl-RS" sz="2800" dirty="0">
                <a:ea typeface="Calibri" panose="020F0502020204030204" pitchFamily="34" charset="0"/>
              </a:rPr>
              <a:t>.</a:t>
            </a:r>
            <a:endParaRPr lang="en-US" sz="28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7030A0"/>
                </a:solidFill>
                <a:effectLst/>
                <a:ea typeface="Calibri" panose="020F0502020204030204" pitchFamily="34" charset="0"/>
              </a:rPr>
              <a:t>Терапија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подразумева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екстракцију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страног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тела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из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носа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што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је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пре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могуће</a:t>
            </a:r>
            <a:r>
              <a:rPr lang="en-US" sz="2800" dirty="0">
                <a:effectLst/>
                <a:ea typeface="Calibri" panose="020F0502020204030204" pitchFamily="34" charset="0"/>
              </a:rPr>
              <a:t>.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Посебно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треба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обратити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пажњу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уколико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постоји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сумња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да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је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страно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тело</a:t>
            </a:r>
            <a:r>
              <a:rPr lang="en-US" sz="2800" dirty="0">
                <a:effectLst/>
                <a:ea typeface="Calibri" panose="020F0502020204030204" pitchFamily="34" charset="0"/>
              </a:rPr>
              <a:t> у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носу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дугмаста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литијумска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батерија</a:t>
            </a:r>
            <a:r>
              <a:rPr lang="en-US" sz="2800" dirty="0">
                <a:effectLst/>
                <a:ea typeface="Calibri" panose="020F0502020204030204" pitchFamily="34" charset="0"/>
              </a:rPr>
              <a:t>. У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том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случају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је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неопходно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без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одлагања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учинити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њену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екстракцију</a:t>
            </a:r>
            <a:r>
              <a:rPr lang="sr-Cyrl-RS" sz="2800" dirty="0">
                <a:effectLst/>
                <a:ea typeface="Calibri" panose="020F0502020204030204" pitchFamily="34" charset="0"/>
              </a:rPr>
              <a:t>,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јер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може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да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доведе</a:t>
            </a:r>
            <a:r>
              <a:rPr lang="sr-Cyrl-RS" sz="2800" dirty="0">
                <a:effectLst/>
                <a:ea typeface="Calibri" panose="020F0502020204030204" pitchFamily="34" charset="0"/>
              </a:rPr>
              <a:t>,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не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само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до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тешких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опекотина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слузнице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носа</a:t>
            </a:r>
            <a:r>
              <a:rPr lang="sr-Cyrl-RS" sz="2800" dirty="0">
                <a:effectLst/>
                <a:ea typeface="Calibri" panose="020F0502020204030204" pitchFamily="34" charset="0"/>
              </a:rPr>
              <a:t>,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већ</a:t>
            </a:r>
            <a:r>
              <a:rPr lang="en-US" sz="2800" dirty="0">
                <a:effectLst/>
                <a:ea typeface="Calibri" panose="020F0502020204030204" pitchFamily="34" charset="0"/>
              </a:rPr>
              <a:t> и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до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перфорације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носне</a:t>
            </a:r>
            <a:r>
              <a:rPr lang="en-US" sz="2800" dirty="0">
                <a:effectLst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ea typeface="Calibri" panose="020F0502020204030204" pitchFamily="34" charset="0"/>
              </a:rPr>
              <a:t>преграде</a:t>
            </a:r>
            <a:r>
              <a:rPr lang="en-US" sz="2800" dirty="0">
                <a:effectLst/>
                <a:ea typeface="Calibri" panose="020F0502020204030204" pitchFamily="34" charset="0"/>
              </a:rPr>
              <a:t>.</a:t>
            </a:r>
            <a:endParaRPr lang="sr-Cyrl-RS" sz="2800" dirty="0">
              <a:effectLst/>
              <a:ea typeface="Calibri" panose="020F0502020204030204" pitchFamily="34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 случају превиђених страних тела у носу, око њих се </a:t>
            </a:r>
            <a:r>
              <a:rPr lang="hr-HR" spc="-10" dirty="0">
                <a:solidFill>
                  <a:srgbClr val="000000"/>
                </a:solidFill>
                <a:ea typeface="Times New Roman" panose="02020603050405020304" pitchFamily="18" charset="0"/>
              </a:rPr>
              <a:t>таложе соли </a:t>
            </a:r>
            <a:r>
              <a:rPr lang="hr-HR" spc="5" dirty="0">
                <a:solidFill>
                  <a:srgbClr val="000000"/>
                </a:solidFill>
                <a:ea typeface="Times New Roman" panose="02020603050405020304" pitchFamily="18" charset="0"/>
              </a:rPr>
              <a:t>калцијум и магнезијум фосфата и карбоната </a:t>
            </a:r>
            <a:r>
              <a:rPr lang="sr-Cyrl-RS" spc="5" dirty="0">
                <a:solidFill>
                  <a:srgbClr val="000000"/>
                </a:solidFill>
                <a:ea typeface="Times New Roman" panose="02020603050405020304" pitchFamily="18" charset="0"/>
              </a:rPr>
              <a:t>и стварају </a:t>
            </a:r>
            <a:r>
              <a:rPr lang="sr-Cyrl-RS" b="1" spc="-10" dirty="0">
                <a:solidFill>
                  <a:srgbClr val="C00000"/>
                </a:solidFill>
                <a:ea typeface="Times New Roman" panose="02020603050405020304" pitchFamily="18" charset="0"/>
              </a:rPr>
              <a:t>р</a:t>
            </a:r>
            <a:r>
              <a:rPr lang="en-US" b="1" spc="-10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инолит</a:t>
            </a:r>
            <a:r>
              <a:rPr lang="en-US" b="1" spc="-1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sr-Cyrl-RS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- коштани</a:t>
            </a:r>
            <a:r>
              <a:rPr lang="en-US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hr-HR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конкремент у носној шуп</a:t>
            </a:r>
            <a:r>
              <a:rPr lang="sr-Cyrl-RS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љ</a:t>
            </a:r>
            <a:r>
              <a:rPr lang="hr-HR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ини</a:t>
            </a:r>
            <a:r>
              <a:rPr lang="sr-Cyrl-RS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</a:t>
            </a:r>
            <a:endParaRPr lang="en-US" dirty="0">
              <a:effectLst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6183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9763" y="5115598"/>
            <a:ext cx="3865233" cy="868346"/>
          </a:xfrm>
        </p:spPr>
        <p:txBody>
          <a:bodyPr>
            <a:normAutofit/>
          </a:bodyPr>
          <a:lstStyle/>
          <a:p>
            <a:r>
              <a:rPr lang="sr-Cyrl-RS" sz="2800" dirty="0">
                <a:solidFill>
                  <a:srgbClr val="6600CC"/>
                </a:solidFill>
              </a:rPr>
              <a:t>Базо</a:t>
            </a:r>
            <a:r>
              <a:rPr lang="x-none" sz="2800" dirty="0">
                <a:solidFill>
                  <a:srgbClr val="6600CC"/>
                </a:solidFill>
              </a:rPr>
              <a:t>целуларни карцином</a:t>
            </a:r>
            <a:endParaRPr lang="en-US" sz="2800" dirty="0">
              <a:solidFill>
                <a:srgbClr val="6600CC"/>
              </a:solidFill>
            </a:endParaRPr>
          </a:p>
        </p:txBody>
      </p:sp>
      <p:pic>
        <p:nvPicPr>
          <p:cNvPr id="4" name="Content Placeholder 3" descr="Ca basocellulare nosa - Copy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199965" y="754996"/>
            <a:ext cx="3519450" cy="4071966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7A57408-9015-4A42-D8B5-CEB4A77647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9" b="14641"/>
          <a:stretch/>
        </p:blipFill>
        <p:spPr bwMode="auto">
          <a:xfrm>
            <a:off x="5823341" y="754996"/>
            <a:ext cx="4303341" cy="40719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8607D8E-5BDA-323E-454C-A8C43F223956}"/>
              </a:ext>
            </a:extLst>
          </p:cNvPr>
          <p:cNvSpPr txBox="1">
            <a:spLocks/>
          </p:cNvSpPr>
          <p:nvPr/>
        </p:nvSpPr>
        <p:spPr>
          <a:xfrm>
            <a:off x="6399464" y="5115598"/>
            <a:ext cx="4126713" cy="868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RS" sz="2800" dirty="0">
                <a:solidFill>
                  <a:srgbClr val="6600CC"/>
                </a:solidFill>
              </a:rPr>
              <a:t>Плано</a:t>
            </a:r>
            <a:r>
              <a:rPr lang="x-none" sz="2800" dirty="0">
                <a:solidFill>
                  <a:srgbClr val="6600CC"/>
                </a:solidFill>
              </a:rPr>
              <a:t>целуларни карцином</a:t>
            </a:r>
            <a:endParaRPr lang="en-US" sz="2800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2914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64D42-F580-62EA-5F62-A17F67CDE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effectLst/>
                <a:ea typeface="Times New Roman" panose="02020603050405020304" pitchFamily="18" charset="0"/>
              </a:rPr>
              <a:t>Малигни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тумори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носних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параназалних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шупљина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5F6A0-2808-8183-C976-76B2915CA4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5321"/>
            <a:ext cx="10515600" cy="4282213"/>
          </a:xfrm>
        </p:spPr>
        <p:txBody>
          <a:bodyPr/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effectLst/>
                <a:ea typeface="Times New Roman" panose="02020603050405020304" pitchFamily="18" charset="0"/>
              </a:rPr>
              <a:t>Спадају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изузетно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ретке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туморе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effectLst/>
                <a:ea typeface="Times New Roman" panose="02020603050405020304" pitchFamily="18" charset="0"/>
              </a:rPr>
              <a:t>Најчешћи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максиларним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синусима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(55%), а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потом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носној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шупљини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(24%).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око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20%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срећу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етмоидним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синусима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а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најређе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јављују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фронталном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сфеноидном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синусу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(&lt;1%).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effectLst/>
                <a:ea typeface="Times New Roman" panose="02020603050405020304" pitchFamily="18" charset="0"/>
              </a:rPr>
              <a:t>Чешће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јављају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мушкараца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effectLst/>
                <a:ea typeface="Times New Roman" panose="02020603050405020304" pitchFamily="18" charset="0"/>
              </a:rPr>
              <a:t>По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хистолошком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пореклу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делимо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: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епителне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мезенхимне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effectLst/>
                <a:ea typeface="Times New Roman" panose="02020603050405020304" pitchFamily="18" charset="0"/>
              </a:rPr>
              <a:t>Епителни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чине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50 – 80%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свих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малигних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тумора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носних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синусних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шупљина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Најчешћи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епителни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тумори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карциноми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планоцелуларни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адено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аденоид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цистични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мезенхимних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тумора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јављају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саркоми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мукозни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меланом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екстрамедуларни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плазмоцитом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лимфоми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естезионеуробластом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хемангиоперицитом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др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0039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1953" y="285728"/>
            <a:ext cx="9756204" cy="1000132"/>
          </a:xfrm>
        </p:spPr>
        <p:txBody>
          <a:bodyPr>
            <a:noAutofit/>
          </a:bodyPr>
          <a:lstStyle/>
          <a:p>
            <a:r>
              <a:rPr lang="en-US" sz="4000" dirty="0" err="1">
                <a:effectLst/>
                <a:ea typeface="Times New Roman" panose="02020603050405020304" pitchFamily="18" charset="0"/>
              </a:rPr>
              <a:t>Карциноми</a:t>
            </a:r>
            <a:r>
              <a:rPr lang="en-US" sz="40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effectLst/>
                <a:ea typeface="Times New Roman" panose="02020603050405020304" pitchFamily="18" charset="0"/>
              </a:rPr>
              <a:t>носних</a:t>
            </a:r>
            <a:r>
              <a:rPr lang="en-US" sz="40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4000" dirty="0" err="1">
                <a:effectLst/>
                <a:ea typeface="Times New Roman" panose="02020603050405020304" pitchFamily="18" charset="0"/>
              </a:rPr>
              <a:t>параназалних</a:t>
            </a:r>
            <a:r>
              <a:rPr lang="en-US" sz="40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effectLst/>
                <a:ea typeface="Times New Roman" panose="02020603050405020304" pitchFamily="18" charset="0"/>
              </a:rPr>
              <a:t>шупљина</a:t>
            </a:r>
            <a:r>
              <a:rPr lang="en-US" sz="4000" dirty="0">
                <a:effectLst/>
                <a:ea typeface="Times New Roman" panose="02020603050405020304" pitchFamily="18" charset="0"/>
              </a:rPr>
              <a:t> 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24930" y="2023540"/>
            <a:ext cx="10088072" cy="3054487"/>
          </a:xfrm>
        </p:spPr>
        <p:txBody>
          <a:bodyPr>
            <a:normAutofit lnSpcReduction="10000"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свих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карцинома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носне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синусних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шупљина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планоцелуларни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карцином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најчешћи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јавља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у 70</a:t>
            </a:r>
            <a:r>
              <a:rPr lang="sr-Cyrl-RS" dirty="0">
                <a:effectLst/>
                <a:ea typeface="Times New Roman" panose="02020603050405020304" pitchFamily="18" charset="0"/>
              </a:rPr>
              <a:t>-</a:t>
            </a:r>
            <a:r>
              <a:rPr lang="en-US" dirty="0">
                <a:effectLst/>
                <a:ea typeface="Times New Roman" panose="02020603050405020304" pitchFamily="18" charset="0"/>
              </a:rPr>
              <a:t>80%.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ea typeface="Times New Roman" panose="02020603050405020304" pitchFamily="18" charset="0"/>
              </a:rPr>
              <a:t>Најчешће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захваћен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максиларни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синус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ea typeface="Times New Roman" panose="02020603050405020304" pitchFamily="18" charset="0"/>
              </a:rPr>
              <a:t>Са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клиничког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аспекта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као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аспекта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терапије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прогнозе</a:t>
            </a:r>
            <a:r>
              <a:rPr lang="sr-Cyrl-RS" dirty="0">
                <a:effectLst/>
                <a:ea typeface="Times New Roman" panose="02020603050405020304" pitchFamily="18" charset="0"/>
              </a:rPr>
              <a:t>,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постоји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више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класификација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малигних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тумора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максиларних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синуса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попут</a:t>
            </a:r>
            <a:r>
              <a:rPr lang="sr-Cyrl-RS" dirty="0">
                <a:effectLst/>
                <a:ea typeface="Times New Roman" panose="02020603050405020304" pitchFamily="18" charset="0"/>
              </a:rPr>
              <a:t>: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ea typeface="Times New Roman" panose="02020603050405020304" pitchFamily="18" charset="0"/>
              </a:rPr>
              <a:t>Себилове</a:t>
            </a:r>
            <a:r>
              <a:rPr lang="en-US" dirty="0">
                <a:effectLst/>
                <a:ea typeface="Times New Roman" panose="02020603050405020304" pitchFamily="18" charset="0"/>
              </a:rPr>
              <a:t> (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Sebileau</a:t>
            </a:r>
            <a:r>
              <a:rPr lang="en-US" dirty="0">
                <a:effectLst/>
                <a:ea typeface="Times New Roman" panose="02020603050405020304" pitchFamily="18" charset="0"/>
              </a:rPr>
              <a:t>)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Онгринове</a:t>
            </a:r>
            <a:r>
              <a:rPr lang="en-US" dirty="0">
                <a:effectLst/>
                <a:ea typeface="Times New Roman" panose="02020603050405020304" pitchFamily="18" charset="0"/>
              </a:rPr>
              <a:t> (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Ohngren</a:t>
            </a:r>
            <a:r>
              <a:rPr lang="en-US" dirty="0">
                <a:effectLst/>
                <a:ea typeface="Times New Roman" panose="02020603050405020304" pitchFamily="18" charset="0"/>
              </a:rPr>
              <a:t>)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класификације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тренутно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курентна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b="1" i="1" dirty="0">
                <a:effectLst/>
                <a:ea typeface="Times New Roman" panose="02020603050405020304" pitchFamily="18" charset="0"/>
              </a:rPr>
              <a:t>TNM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dirty="0">
                <a:effectLst/>
                <a:ea typeface="Times New Roman" panose="02020603050405020304" pitchFamily="18" charset="0"/>
              </a:rPr>
              <a:t>класификација.</a:t>
            </a:r>
            <a:endParaRPr lang="en-US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9432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9716530" cy="582594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6600CC"/>
                </a:solidFill>
              </a:rPr>
              <a:t>Себилоова</a:t>
            </a:r>
            <a:r>
              <a:rPr lang="ru-RU" dirty="0"/>
              <a:t> (</a:t>
            </a:r>
            <a:r>
              <a:rPr lang="x-none" dirty="0"/>
              <a:t>Sebileau</a:t>
            </a:r>
            <a:r>
              <a:rPr lang="ru-RU" dirty="0"/>
              <a:t>) </a:t>
            </a:r>
            <a:r>
              <a:rPr lang="sr-Cyrl-RS" b="1" dirty="0">
                <a:solidFill>
                  <a:srgbClr val="6600CC"/>
                </a:solidFill>
              </a:rPr>
              <a:t>класификација</a:t>
            </a:r>
            <a:endParaRPr lang="en-US" dirty="0">
              <a:solidFill>
                <a:srgbClr val="66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981200" y="928670"/>
            <a:ext cx="8043890" cy="5643602"/>
          </a:xfrm>
        </p:spPr>
        <p:txBody>
          <a:bodyPr>
            <a:normAutofit lnSpcReduction="10000"/>
          </a:bodyPr>
          <a:lstStyle/>
          <a:p>
            <a:endParaRPr lang="sr-Latn-RS" dirty="0"/>
          </a:p>
          <a:p>
            <a:endParaRPr lang="sr-Latn-RS" dirty="0"/>
          </a:p>
          <a:p>
            <a:endParaRPr lang="sr-Latn-RS" dirty="0"/>
          </a:p>
          <a:p>
            <a:endParaRPr lang="sr-Latn-RS" dirty="0"/>
          </a:p>
          <a:p>
            <a:endParaRPr lang="sr-Latn-RS" dirty="0"/>
          </a:p>
          <a:p>
            <a:endParaRPr lang="sr-Latn-RS" dirty="0"/>
          </a:p>
          <a:p>
            <a:endParaRPr lang="ru-RU" sz="2200" dirty="0"/>
          </a:p>
          <a:p>
            <a:endParaRPr lang="ru-RU" sz="2200" dirty="0"/>
          </a:p>
          <a:p>
            <a:endParaRPr lang="ru-RU" sz="2200" dirty="0"/>
          </a:p>
          <a:p>
            <a:pPr>
              <a:buNone/>
            </a:pPr>
            <a:endParaRPr lang="ru-RU" sz="2200" dirty="0"/>
          </a:p>
          <a:p>
            <a:r>
              <a:rPr lang="ru-RU" sz="2000" b="1" dirty="0">
                <a:solidFill>
                  <a:srgbClr val="0070C0"/>
                </a:solidFill>
              </a:rPr>
              <a:t>Инфраструктура</a:t>
            </a:r>
            <a:r>
              <a:rPr lang="ru-RU" sz="2000" dirty="0"/>
              <a:t> – дно синуса, алвеоларни наставак и тврдо непце </a:t>
            </a:r>
            <a:endParaRPr lang="sr-Latn-RS" sz="2000" dirty="0"/>
          </a:p>
          <a:p>
            <a:r>
              <a:rPr lang="ru-RU" sz="2000" b="1" dirty="0">
                <a:solidFill>
                  <a:srgbClr val="0070C0"/>
                </a:solidFill>
              </a:rPr>
              <a:t>Мезоструктура</a:t>
            </a:r>
            <a:r>
              <a:rPr lang="ru-RU" sz="2000" dirty="0"/>
              <a:t> – средњи део синуса и нос; </a:t>
            </a:r>
            <a:endParaRPr lang="sr-Latn-RS" sz="2000" dirty="0"/>
          </a:p>
          <a:p>
            <a:r>
              <a:rPr lang="ru-RU" sz="2000" b="1" dirty="0">
                <a:solidFill>
                  <a:srgbClr val="0070C0"/>
                </a:solidFill>
              </a:rPr>
              <a:t>Супраструктура</a:t>
            </a:r>
            <a:r>
              <a:rPr lang="ru-RU" sz="2000" dirty="0"/>
              <a:t> – орбита, горњи део синуса и мирисна регија носа</a:t>
            </a:r>
            <a:endParaRPr lang="en-US" sz="20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985" y="1142984"/>
            <a:ext cx="3983037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813094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897" y="612389"/>
            <a:ext cx="7467600" cy="654032"/>
          </a:xfrm>
        </p:spPr>
        <p:txBody>
          <a:bodyPr>
            <a:normAutofit fontScale="90000"/>
          </a:bodyPr>
          <a:lstStyle/>
          <a:p>
            <a:r>
              <a:rPr lang="sr-Cyrl-RS" b="1" dirty="0">
                <a:solidFill>
                  <a:srgbClr val="6600CC"/>
                </a:solidFill>
              </a:rPr>
              <a:t>ТНМ </a:t>
            </a:r>
            <a:r>
              <a:rPr lang="sr-Cyrl-RS" dirty="0">
                <a:solidFill>
                  <a:srgbClr val="6600CC"/>
                </a:solidFill>
              </a:rPr>
              <a:t>(</a:t>
            </a:r>
            <a:r>
              <a:rPr lang="sr-Latn-RS" dirty="0">
                <a:solidFill>
                  <a:srgbClr val="C00000"/>
                </a:solidFill>
              </a:rPr>
              <a:t>TNM</a:t>
            </a:r>
            <a:r>
              <a:rPr lang="sr-Cyrl-RS" dirty="0">
                <a:solidFill>
                  <a:srgbClr val="6600CC"/>
                </a:solidFill>
              </a:rPr>
              <a:t>)</a:t>
            </a:r>
            <a:r>
              <a:rPr lang="sr-Cyrl-RS" b="1" dirty="0">
                <a:solidFill>
                  <a:srgbClr val="6600CC"/>
                </a:solidFill>
              </a:rPr>
              <a:t>класификација</a:t>
            </a:r>
            <a:endParaRPr lang="en-US" b="1" dirty="0">
              <a:solidFill>
                <a:srgbClr val="66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93123" y="1626314"/>
            <a:ext cx="11013989" cy="4098983"/>
          </a:xfrm>
        </p:spPr>
        <p:txBody>
          <a:bodyPr>
            <a:normAutofit/>
          </a:bodyPr>
          <a:lstStyle/>
          <a:p>
            <a:r>
              <a:rPr lang="sr-Cyrl-RS" dirty="0"/>
              <a:t>Међународно прихваћена класификација карцинома максиле.</a:t>
            </a:r>
          </a:p>
          <a:p>
            <a:r>
              <a:rPr lang="sr-Cyrl-RS" b="1" dirty="0">
                <a:solidFill>
                  <a:srgbClr val="C00000"/>
                </a:solidFill>
              </a:rPr>
              <a:t>Примарни тумор </a:t>
            </a:r>
            <a:r>
              <a:rPr lang="sr-Cyrl-RS" dirty="0"/>
              <a:t>(</a:t>
            </a:r>
            <a:r>
              <a:rPr lang="sr-Cyrl-RS" b="1" dirty="0">
                <a:solidFill>
                  <a:srgbClr val="C00000"/>
                </a:solidFill>
              </a:rPr>
              <a:t>Т</a:t>
            </a:r>
            <a:r>
              <a:rPr lang="sr-Cyrl-RS" dirty="0"/>
              <a:t>) – од Т</a:t>
            </a:r>
            <a:r>
              <a:rPr lang="en-US" dirty="0"/>
              <a:t>x (</a:t>
            </a:r>
            <a:r>
              <a:rPr lang="sr-Cyrl-RS" dirty="0"/>
              <a:t>ни минимум доказа за постојање примарног тумора), Т0, Тис, Т1, Т2, Т3 и Т4 (инфилтрација орбиталног садржаја, задњих етмоида, сфеноида, назофаринкса, темпоралне јаме, базе лобање.</a:t>
            </a:r>
          </a:p>
          <a:p>
            <a:r>
              <a:rPr lang="sr-Cyrl-RS" b="1" dirty="0">
                <a:solidFill>
                  <a:srgbClr val="C00000"/>
                </a:solidFill>
              </a:rPr>
              <a:t>Регионални лимфонодуси </a:t>
            </a:r>
            <a:r>
              <a:rPr lang="sr-Cyrl-RS" dirty="0"/>
              <a:t>(</a:t>
            </a:r>
            <a:r>
              <a:rPr lang="sr-Latn-RS" b="1" dirty="0">
                <a:solidFill>
                  <a:srgbClr val="C00000"/>
                </a:solidFill>
              </a:rPr>
              <a:t>N</a:t>
            </a:r>
            <a:r>
              <a:rPr lang="sr-Cyrl-RS" dirty="0"/>
              <a:t>) – од </a:t>
            </a:r>
            <a:r>
              <a:rPr lang="sr-Latn-RS" dirty="0"/>
              <a:t>N</a:t>
            </a:r>
            <a:r>
              <a:rPr lang="en-US" dirty="0"/>
              <a:t>x (</a:t>
            </a:r>
            <a:r>
              <a:rPr lang="sr-Cyrl-RS" dirty="0"/>
              <a:t>не могу се утврдити), </a:t>
            </a:r>
            <a:r>
              <a:rPr lang="sr-Latn-RS" dirty="0"/>
              <a:t>N</a:t>
            </a:r>
            <a:r>
              <a:rPr lang="sr-Cyrl-RS" dirty="0"/>
              <a:t>0, </a:t>
            </a:r>
            <a:r>
              <a:rPr lang="sr-Latn-RS" dirty="0"/>
              <a:t>N</a:t>
            </a:r>
            <a:r>
              <a:rPr lang="sr-Cyrl-RS" dirty="0"/>
              <a:t>1, </a:t>
            </a:r>
            <a:r>
              <a:rPr lang="sr-Latn-RS" dirty="0"/>
              <a:t>N</a:t>
            </a:r>
            <a:r>
              <a:rPr lang="sr-Cyrl-RS" dirty="0"/>
              <a:t>2 и </a:t>
            </a:r>
            <a:r>
              <a:rPr lang="sr-Latn-RS" dirty="0"/>
              <a:t>N</a:t>
            </a:r>
            <a:r>
              <a:rPr lang="sr-Cyrl-RS" dirty="0"/>
              <a:t>3 (промер захваћеног лимфног чвора је већи од 6 цм).</a:t>
            </a:r>
          </a:p>
          <a:p>
            <a:r>
              <a:rPr lang="sr-Cyrl-RS" b="1" dirty="0">
                <a:solidFill>
                  <a:srgbClr val="C00000"/>
                </a:solidFill>
              </a:rPr>
              <a:t>Удаљене метастазе </a:t>
            </a:r>
            <a:r>
              <a:rPr lang="sr-Cyrl-RS" dirty="0"/>
              <a:t>(</a:t>
            </a:r>
            <a:r>
              <a:rPr lang="sr-Cyrl-RS" b="1" dirty="0">
                <a:solidFill>
                  <a:srgbClr val="C00000"/>
                </a:solidFill>
              </a:rPr>
              <a:t>М</a:t>
            </a:r>
            <a:r>
              <a:rPr lang="sr-Cyrl-RS" dirty="0"/>
              <a:t>) – од М</a:t>
            </a:r>
            <a:r>
              <a:rPr lang="en-US" dirty="0"/>
              <a:t>x (</a:t>
            </a:r>
            <a:r>
              <a:rPr lang="sr-Cyrl-RS" dirty="0"/>
              <a:t>ни минимум доказа), М0 до М1 (евидентно присуство).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6402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696131-A090-181D-9F94-F385FDF627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032" y="440708"/>
            <a:ext cx="10835936" cy="5631617"/>
          </a:xfrm>
        </p:spPr>
        <p:txBody>
          <a:bodyPr>
            <a:noAutofit/>
          </a:bodyPr>
          <a:lstStyle/>
          <a:p>
            <a:r>
              <a:rPr lang="en-US" sz="2400" b="1" dirty="0" err="1">
                <a:solidFill>
                  <a:srgbClr val="7030A0"/>
                </a:solidFill>
                <a:effectLst/>
                <a:ea typeface="Times New Roman" panose="02020603050405020304" pitchFamily="18" charset="0"/>
              </a:rPr>
              <a:t>Клиничка</a:t>
            </a:r>
            <a:r>
              <a:rPr lang="en-US" sz="2400" b="1" dirty="0">
                <a:solidFill>
                  <a:srgbClr val="7030A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ea typeface="Times New Roman" panose="02020603050405020304" pitchFamily="18" charset="0"/>
              </a:rPr>
              <a:t>слика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неспецифична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често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имитира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хронични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риносинузитис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тако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просечно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прође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6 – 8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месеци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постављања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тачне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дијагнозе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r>
              <a:rPr lang="en-US" sz="2400" dirty="0" err="1">
                <a:effectLst/>
                <a:ea typeface="Times New Roman" panose="02020603050405020304" pitchFamily="18" charset="0"/>
              </a:rPr>
              <a:t>Класични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симптоми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укључују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једностране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назалне</a:t>
            </a:r>
            <a:r>
              <a:rPr lang="en-US" sz="240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симптоме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носна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опструкција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епистакса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гнојна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секреција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бол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губитак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мириса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r>
              <a:rPr lang="en-US" sz="2400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очних</a:t>
            </a:r>
            <a:r>
              <a:rPr lang="en-US" sz="240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симптома</a:t>
            </a:r>
            <a:r>
              <a:rPr lang="en-US" sz="240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јавља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диплопија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проптоза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сузење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бол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офталмоплегија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r>
              <a:rPr lang="en-US" sz="2400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фацијалних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пареза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/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парализа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i="1" dirty="0">
                <a:effectLst/>
                <a:ea typeface="Times New Roman" panose="02020603050405020304" pitchFamily="18" charset="0"/>
              </a:rPr>
              <a:t>n. </a:t>
            </a:r>
            <a:r>
              <a:rPr lang="en-US" sz="2400" i="1" dirty="0" err="1">
                <a:effectLst/>
                <a:ea typeface="Times New Roman" panose="02020603050405020304" pitchFamily="18" charset="0"/>
              </a:rPr>
              <a:t>maxillarisa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хипоестезија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инфраорбиталног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нерва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асиметрија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лица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бол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r>
              <a:rPr lang="en-US" sz="2400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оралних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симптома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јављају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зубобоља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максиларних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зуба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тризмус</a:t>
            </a:r>
            <a:r>
              <a:rPr lang="sr-Cyrl-RS" sz="2400" dirty="0">
                <a:ea typeface="Times New Roman" panose="02020603050405020304" pitchFamily="18" charset="0"/>
              </a:rPr>
              <a:t> 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губитак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зуба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горње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вилице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r>
              <a:rPr lang="en-US" sz="2400" dirty="0" err="1">
                <a:effectLst/>
                <a:ea typeface="Times New Roman" panose="02020603050405020304" pitchFamily="18" charset="0"/>
              </a:rPr>
              <a:t>Када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тумор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прошири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назофаринксу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може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јави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кондуктивни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губитак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слуха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r>
              <a:rPr lang="en-US" sz="2400" dirty="0" err="1">
                <a:effectLst/>
                <a:ea typeface="Times New Roman" panose="02020603050405020304" pitchFamily="18" charset="0"/>
              </a:rPr>
              <a:t>Негде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око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20%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синоназалних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карцинома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метастазира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регионалне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лимфне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чворове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врату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987760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57375" y="817430"/>
            <a:ext cx="10824519" cy="5223139"/>
          </a:xfrm>
        </p:spPr>
        <p:txBody>
          <a:bodyPr>
            <a:normAutofit fontScale="92500" lnSpcReduction="10000"/>
          </a:bodyPr>
          <a:lstStyle/>
          <a:p>
            <a:r>
              <a:rPr lang="x-none" b="1" dirty="0">
                <a:solidFill>
                  <a:srgbClr val="6600CC"/>
                </a:solidFill>
              </a:rPr>
              <a:t>Дијагноза</a:t>
            </a:r>
            <a:r>
              <a:rPr lang="x-none" dirty="0"/>
              <a:t> –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анамнезa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клинички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прег</a:t>
            </a:r>
            <a:r>
              <a:rPr lang="sr-Cyrl-RS" dirty="0">
                <a:effectLst/>
                <a:ea typeface="Times New Roman" panose="02020603050405020304" pitchFamily="18" charset="0"/>
              </a:rPr>
              <a:t>л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ед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који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подразумева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комплетан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преглед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главе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врата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укључујући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dirty="0">
                <a:effectLst/>
                <a:ea typeface="Times New Roman" panose="02020603050405020304" pitchFamily="18" charset="0"/>
              </a:rPr>
              <a:t>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ендоскопију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радио</a:t>
            </a:r>
            <a:r>
              <a:rPr lang="sr-Cyrl-RS" dirty="0">
                <a:effectLst/>
                <a:ea typeface="Times New Roman" panose="02020603050405020304" pitchFamily="18" charset="0"/>
              </a:rPr>
              <a:t>лошка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ис</a:t>
            </a:r>
            <a:r>
              <a:rPr lang="sr-Cyrl-RS" dirty="0">
                <a:effectLst/>
                <a:ea typeface="Times New Roman" panose="02020603050405020304" pitchFamily="18" charset="0"/>
              </a:rPr>
              <a:t>п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итивањ</a:t>
            </a:r>
            <a:r>
              <a:rPr lang="sr-Cyrl-RS" dirty="0">
                <a:effectLst/>
                <a:ea typeface="Times New Roman" panose="02020603050405020304" pitchFamily="18" charset="0"/>
              </a:rPr>
              <a:t>а</a:t>
            </a:r>
            <a:r>
              <a:rPr lang="en-US" dirty="0">
                <a:effectLst/>
                <a:ea typeface="Times New Roman" panose="02020603050405020304" pitchFamily="18" charset="0"/>
              </a:rPr>
              <a:t> (CT и/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MR)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биопсиј</a:t>
            </a:r>
            <a:r>
              <a:rPr lang="sr-Cyrl-RS" dirty="0">
                <a:effectLst/>
                <a:ea typeface="Times New Roman" panose="02020603050405020304" pitchFamily="18" charset="0"/>
              </a:rPr>
              <a:t>а са</a:t>
            </a:r>
            <a:r>
              <a:rPr lang="x-none" dirty="0"/>
              <a:t> ПХ.</a:t>
            </a:r>
          </a:p>
          <a:p>
            <a:r>
              <a:rPr lang="x-none" b="1" dirty="0">
                <a:solidFill>
                  <a:srgbClr val="6600CC"/>
                </a:solidFill>
              </a:rPr>
              <a:t>Терапија</a:t>
            </a:r>
            <a:r>
              <a:rPr lang="x-none" dirty="0"/>
              <a:t> :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зависи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степена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проширености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примарног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тумора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присуства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регионалних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удаљених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метастаза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ea typeface="Times New Roman" panose="02020603050405020304" pitchFamily="18" charset="0"/>
              </a:rPr>
              <a:t>Већина</a:t>
            </a:r>
            <a:r>
              <a:rPr lang="en-US" dirty="0">
                <a:effectLst/>
                <a:ea typeface="Times New Roman" panose="02020603050405020304" pitchFamily="18" charset="0"/>
              </a:rPr>
              <a:t> Т1 и Т2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карцинома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максиларног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синуса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третира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хируршки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Хируршка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ресекција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изводи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отвореним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хируршким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техникама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ендоскопским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приступом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en-US" dirty="0">
                <a:effectLst/>
                <a:ea typeface="Times New Roman" panose="02020603050405020304" pitchFamily="18" charset="0"/>
              </a:rPr>
              <a:t>Т3 и Т4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карциноми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третирају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комбиновано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хируршки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радиотерапијом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Хем</a:t>
            </a:r>
            <a:r>
              <a:rPr lang="sr-Cyrl-RS" dirty="0">
                <a:effectLst/>
                <a:ea typeface="Times New Roman" panose="02020603050405020304" pitchFamily="18" charset="0"/>
              </a:rPr>
              <a:t>и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отерапија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генерално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користи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као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палијативна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мера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en-US" dirty="0">
                <a:effectLst/>
                <a:ea typeface="Times New Roman" panose="02020603050405020304" pitchFamily="18" charset="0"/>
              </a:rPr>
              <a:t>У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случају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појаве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регионалних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метастаза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индикована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дисекција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врата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sr-Latn-RS" dirty="0">
                <a:effectLst/>
                <a:ea typeface="Times New Roman" panose="02020603050405020304" pitchFamily="18" charset="0"/>
              </a:rPr>
              <a:t>Код многих пацијената се након учињене дисекције спроводи и постоперативна радиотерапија врата.</a:t>
            </a:r>
            <a:endParaRPr lang="en-US" dirty="0">
              <a:effectLst/>
              <a:ea typeface="Times New Roman" panose="02020603050405020304" pitchFamily="18" charset="0"/>
            </a:endParaRPr>
          </a:p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9755910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8AFF52-78CB-0B5B-6F81-0EE7BFF08D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312" y="458057"/>
            <a:ext cx="4771448" cy="426549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86827F-2BD0-70EB-E659-EE47341FCAB1}"/>
              </a:ext>
            </a:extLst>
          </p:cNvPr>
          <p:cNvSpPr txBox="1"/>
          <p:nvPr/>
        </p:nvSpPr>
        <p:spPr>
          <a:xfrm>
            <a:off x="1828799" y="4899552"/>
            <a:ext cx="91262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effectLst/>
                <a:ea typeface="Times New Roman" panose="02020603050405020304" pitchFamily="18" charset="0"/>
              </a:rPr>
              <a:t>CT PNŠ: 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рцином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левог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максиларног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синуса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пробојем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у носну шупљину (жута стрелица) и мастикаторни простор (црвена стрелица) и склерозом предњег зида (плава стрелица)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583660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595" y="428604"/>
            <a:ext cx="9794561" cy="857256"/>
          </a:xfrm>
        </p:spPr>
        <p:txBody>
          <a:bodyPr>
            <a:noAutofit/>
          </a:bodyPr>
          <a:lstStyle/>
          <a:p>
            <a:r>
              <a:rPr lang="x-none" sz="3600" dirty="0">
                <a:solidFill>
                  <a:srgbClr val="6600CC"/>
                </a:solidFill>
              </a:rPr>
              <a:t>Малигни мукозни меланом унутрашњег носа са продором у орбите и етмоидалне синусе</a:t>
            </a:r>
            <a:endParaRPr lang="en-US" sz="3600" dirty="0">
              <a:solidFill>
                <a:srgbClr val="6600CC"/>
              </a:solidFill>
            </a:endParaRPr>
          </a:p>
        </p:txBody>
      </p:sp>
      <p:pic>
        <p:nvPicPr>
          <p:cNvPr id="139267" name="Picture 3" descr="C:\Users\Branislav\Desktop\Picture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984" y="1643051"/>
            <a:ext cx="3786214" cy="4221781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</p:spTree>
    <p:extLst>
      <p:ext uri="{BB962C8B-B14F-4D97-AF65-F5344CB8AC3E}">
        <p14:creationId xmlns:p14="http://schemas.microsoft.com/office/powerpoint/2010/main" val="27818998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166910" y="1571612"/>
          <a:ext cx="3595696" cy="3595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2381582" imgH="2381582" progId="">
                  <p:embed/>
                </p:oleObj>
              </mc:Choice>
              <mc:Fallback>
                <p:oleObj name="Photo Editor Photo" r:id="rId2" imgW="2381582" imgH="238158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6910" y="1571612"/>
                        <a:ext cx="3595696" cy="35956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075" name="Object 4"/>
          <p:cNvGraphicFramePr>
            <a:graphicFrameLocks noChangeAspect="1"/>
          </p:cNvGraphicFramePr>
          <p:nvPr/>
        </p:nvGraphicFramePr>
        <p:xfrm>
          <a:off x="6310314" y="1571612"/>
          <a:ext cx="3581400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4" imgW="2381582" imgH="2381582" progId="">
                  <p:embed/>
                </p:oleObj>
              </mc:Choice>
              <mc:Fallback>
                <p:oleObj name="Photo Editor Photo" r:id="rId4" imgW="2381582" imgH="238158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0314" y="1571612"/>
                        <a:ext cx="3581400" cy="358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5006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7CFBC48-A249-D43F-4719-BF04F0E0B2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6" t="60014" r="50641"/>
          <a:stretch/>
        </p:blipFill>
        <p:spPr bwMode="auto">
          <a:xfrm>
            <a:off x="2870457" y="1102682"/>
            <a:ext cx="5577781" cy="46526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419800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166910" y="1500174"/>
          <a:ext cx="3703640" cy="3715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2857899" imgH="2866667" progId="">
                  <p:embed/>
                </p:oleObj>
              </mc:Choice>
              <mc:Fallback>
                <p:oleObj name="Photo Editor Photo" r:id="rId2" imgW="2857899" imgH="286666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6910" y="1500174"/>
                        <a:ext cx="3703640" cy="3715986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0066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051" name="Object 4"/>
          <p:cNvGraphicFramePr>
            <a:graphicFrameLocks noChangeAspect="1"/>
          </p:cNvGraphicFramePr>
          <p:nvPr/>
        </p:nvGraphicFramePr>
        <p:xfrm>
          <a:off x="6167438" y="1500174"/>
          <a:ext cx="3733800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4" imgW="2381582" imgH="2381582" progId="">
                  <p:embed/>
                </p:oleObj>
              </mc:Choice>
              <mc:Fallback>
                <p:oleObj name="Photo Editor Photo" r:id="rId4" imgW="2381582" imgH="238158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7438" y="1500174"/>
                        <a:ext cx="3733800" cy="3733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32021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3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53839827"/>
              </p:ext>
            </p:extLst>
          </p:nvPr>
        </p:nvGraphicFramePr>
        <p:xfrm>
          <a:off x="1624955" y="931586"/>
          <a:ext cx="3749824" cy="364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4695238" imgH="4563112" progId="">
                  <p:embed/>
                </p:oleObj>
              </mc:Choice>
              <mc:Fallback>
                <p:oleObj name="Photo Editor Photo" r:id="rId2" imgW="4695238" imgH="456311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4955" y="931586"/>
                        <a:ext cx="3749824" cy="3643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209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946689"/>
              </p:ext>
            </p:extLst>
          </p:nvPr>
        </p:nvGraphicFramePr>
        <p:xfrm>
          <a:off x="5896833" y="931586"/>
          <a:ext cx="3738532" cy="364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4" imgW="4382112" imgH="4266667" progId="">
                  <p:embed/>
                </p:oleObj>
              </mc:Choice>
              <mc:Fallback>
                <p:oleObj name="Photo Editor Photo" r:id="rId4" imgW="4382112" imgH="426666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6833" y="931586"/>
                        <a:ext cx="3738532" cy="3643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E1B00B0D-BD37-09CD-7271-AFEB5B325A5B}"/>
              </a:ext>
            </a:extLst>
          </p:cNvPr>
          <p:cNvSpPr/>
          <p:nvPr/>
        </p:nvSpPr>
        <p:spPr>
          <a:xfrm>
            <a:off x="2166152" y="4863304"/>
            <a:ext cx="6968970" cy="9426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2400" b="1" dirty="0">
                <a:solidFill>
                  <a:srgbClr val="002060"/>
                </a:solidFill>
              </a:rPr>
              <a:t>Карцином леве максиле  са пробојем у носну шупљину и инфилтрацијом носне преграде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1655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Katzenmeyer\CT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r="3774"/>
          <a:stretch>
            <a:fillRect/>
          </a:stretch>
        </p:blipFill>
        <p:spPr>
          <a:xfrm>
            <a:off x="3309918" y="1142985"/>
            <a:ext cx="3643338" cy="4143405"/>
          </a:xfrm>
          <a:noFill/>
          <a:ln w="12700">
            <a:solidFill>
              <a:schemeClr val="accent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7310446" y="4286256"/>
            <a:ext cx="2571768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2000" b="1" dirty="0">
                <a:solidFill>
                  <a:srgbClr val="FFC000"/>
                </a:solidFill>
              </a:rPr>
              <a:t>Карцином десне максиле  - Т</a:t>
            </a:r>
            <a:r>
              <a:rPr lang="sr-Cyrl-RS" dirty="0">
                <a:solidFill>
                  <a:srgbClr val="FFC000"/>
                </a:solidFill>
              </a:rPr>
              <a:t>4  </a:t>
            </a: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282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ure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3241" r="2778" b="1786"/>
          <a:stretch>
            <a:fillRect/>
          </a:stretch>
        </p:blipFill>
        <p:spPr>
          <a:xfrm>
            <a:off x="2666976" y="1500174"/>
            <a:ext cx="4143404" cy="3929090"/>
          </a:xfrm>
          <a:ln>
            <a:solidFill>
              <a:schemeClr val="accent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7167570" y="4572008"/>
            <a:ext cx="228601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2400" b="1" dirty="0">
                <a:solidFill>
                  <a:srgbClr val="FFC000"/>
                </a:solidFill>
              </a:rPr>
              <a:t>Сарком леве максиле</a:t>
            </a:r>
            <a:endParaRPr lang="en-US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348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2E9C5377-D0C8-FC76-2B26-916683162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528" y="604329"/>
            <a:ext cx="6249263" cy="583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4179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846FE6E6-AA52-D7DE-DD18-534742A4F3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689" y="1316330"/>
            <a:ext cx="4810285" cy="3992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48533A68-175A-530C-41B5-E19FEFEF21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468" y="1316329"/>
            <a:ext cx="5378011" cy="3992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0914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2324" y="571480"/>
            <a:ext cx="7955546" cy="2797796"/>
          </a:xfrm>
        </p:spPr>
        <p:txBody>
          <a:bodyPr>
            <a:noAutofit/>
          </a:bodyPr>
          <a:lstStyle/>
          <a:p>
            <a:r>
              <a:rPr lang="x-none" sz="5400" b="1" dirty="0">
                <a:solidFill>
                  <a:srgbClr val="0070C0"/>
                </a:solidFill>
              </a:rPr>
              <a:t>Бенигни и малигни тумори носа и ПН</a:t>
            </a:r>
            <a:r>
              <a:rPr lang="sr-Cyrl-RS" sz="5400" b="1" dirty="0">
                <a:solidFill>
                  <a:srgbClr val="0070C0"/>
                </a:solidFill>
              </a:rPr>
              <a:t>Ш</a:t>
            </a:r>
            <a:endParaRPr lang="en-US" sz="5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580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b="1" dirty="0">
                <a:solidFill>
                  <a:srgbClr val="0070C0"/>
                </a:solidFill>
              </a:rPr>
              <a:t>БЕНИГНИ ТУМОРИ НОСА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83075" y="2028039"/>
            <a:ext cx="10515600" cy="3724691"/>
          </a:xfrm>
        </p:spPr>
        <p:txBody>
          <a:bodyPr>
            <a:normAutofit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ea typeface="Times New Roman" panose="02020603050405020304" pitchFamily="18" charset="0"/>
              </a:rPr>
              <a:t>Ретки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имају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спор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раст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ea typeface="Times New Roman" panose="02020603050405020304" pitchFamily="18" charset="0"/>
              </a:rPr>
              <a:t>Јављају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било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ткиву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унутар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носних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синусних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шупљина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укључујући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слузницу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крвне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судове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нерве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кости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хрскавицу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важнијих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бенигних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тумора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јављају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sr-Cyrl-RS" dirty="0">
                <a:effectLst/>
                <a:ea typeface="Times New Roman" panose="02020603050405020304" pitchFamily="18" charset="0"/>
              </a:rPr>
              <a:t>: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457200" lvl="1" indent="342900" algn="just">
              <a:spcBef>
                <a:spcPts val="0"/>
              </a:spcBef>
            </a:pPr>
            <a:r>
              <a:rPr lang="en-US" sz="2800" dirty="0" err="1">
                <a:effectLst/>
                <a:ea typeface="Times New Roman" panose="02020603050405020304" pitchFamily="18" charset="0"/>
              </a:rPr>
              <a:t>хемангиоми</a:t>
            </a:r>
            <a:endParaRPr lang="sr-Cyrl-RS" sz="2800" dirty="0">
              <a:effectLst/>
              <a:ea typeface="Times New Roman" panose="02020603050405020304" pitchFamily="18" charset="0"/>
            </a:endParaRPr>
          </a:p>
          <a:p>
            <a:pPr marL="457200" lvl="1" indent="342900" algn="just">
              <a:spcBef>
                <a:spcPts val="0"/>
              </a:spcBef>
            </a:pPr>
            <a:r>
              <a:rPr lang="en-US" sz="2800" dirty="0" err="1">
                <a:effectLst/>
                <a:ea typeface="Times New Roman" panose="02020603050405020304" pitchFamily="18" charset="0"/>
              </a:rPr>
              <a:t>папиломи</a:t>
            </a:r>
            <a:endParaRPr lang="sr-Cyrl-RS" sz="2800" dirty="0">
              <a:effectLst/>
              <a:ea typeface="Times New Roman" panose="02020603050405020304" pitchFamily="18" charset="0"/>
            </a:endParaRPr>
          </a:p>
          <a:p>
            <a:pPr marL="457200" lvl="1" indent="342900" algn="just">
              <a:spcBef>
                <a:spcPts val="0"/>
              </a:spcBef>
            </a:pPr>
            <a:r>
              <a:rPr lang="en-US" sz="2800" dirty="0" err="1">
                <a:effectLst/>
                <a:ea typeface="Times New Roman" panose="02020603050405020304" pitchFamily="18" charset="0"/>
              </a:rPr>
              <a:t>фиброми</a:t>
            </a:r>
            <a:endParaRPr lang="sr-Cyrl-RS" sz="2800" dirty="0">
              <a:effectLst/>
              <a:ea typeface="Times New Roman" panose="02020603050405020304" pitchFamily="18" charset="0"/>
            </a:endParaRPr>
          </a:p>
          <a:p>
            <a:pPr marL="457200" lvl="1" indent="342900" algn="just">
              <a:spcBef>
                <a:spcPts val="0"/>
              </a:spcBef>
            </a:pPr>
            <a:r>
              <a:rPr lang="en-US" sz="2800" dirty="0" err="1">
                <a:effectLst/>
                <a:ea typeface="Times New Roman" panose="02020603050405020304" pitchFamily="18" charset="0"/>
              </a:rPr>
              <a:t>аденоми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endParaRPr lang="sr-Cyrl-RS" sz="2800" dirty="0">
              <a:effectLst/>
              <a:ea typeface="Times New Roman" panose="02020603050405020304" pitchFamily="18" charset="0"/>
            </a:endParaRPr>
          </a:p>
          <a:p>
            <a:pPr marL="457200" lvl="1" indent="342900" algn="just">
              <a:spcBef>
                <a:spcPts val="0"/>
              </a:spcBef>
            </a:pPr>
            <a:r>
              <a:rPr lang="en-US" sz="2800" dirty="0" err="1">
                <a:effectLst/>
                <a:ea typeface="Times New Roman" panose="02020603050405020304" pitchFamily="18" charset="0"/>
              </a:rPr>
              <a:t>хондроми</a:t>
            </a:r>
            <a:endParaRPr lang="sr-Cyrl-RS" sz="2800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848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973" y="407803"/>
            <a:ext cx="7467600" cy="939784"/>
          </a:xfrm>
        </p:spPr>
        <p:txBody>
          <a:bodyPr/>
          <a:lstStyle/>
          <a:p>
            <a:r>
              <a:rPr lang="sr-Cyrl-RS" b="1" dirty="0">
                <a:solidFill>
                  <a:srgbClr val="6600CC"/>
                </a:solidFill>
              </a:rPr>
              <a:t>Хемангиоми</a:t>
            </a:r>
            <a:endParaRPr lang="en-US" b="1" dirty="0">
              <a:solidFill>
                <a:srgbClr val="66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01336" y="1643049"/>
            <a:ext cx="10806923" cy="4571319"/>
          </a:xfrm>
        </p:spPr>
        <p:txBody>
          <a:bodyPr>
            <a:normAutofit fontScale="92500" lnSpcReduction="20000"/>
          </a:bodyPr>
          <a:lstStyle/>
          <a:p>
            <a:r>
              <a:rPr lang="x-none" dirty="0"/>
              <a:t>Ретки су.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Ради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о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мезенхимним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туморима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пореклом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крвних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судова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Обично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конгенитални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ea typeface="Times New Roman" panose="02020603050405020304" pitchFamily="18" charset="0"/>
              </a:rPr>
              <a:t>Најчешће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локализовани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кожи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док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dirty="0">
                <a:effectLst/>
                <a:ea typeface="Times New Roman" panose="02020603050405020304" pitchFamily="18" charset="0"/>
              </a:rPr>
              <a:t> у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носним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шупљинама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параназалним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синусима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изузетно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ретки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sr-Cyrl-RS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Хемангиоми</a:t>
            </a:r>
            <a:r>
              <a:rPr lang="en-US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кож</a:t>
            </a:r>
            <a:r>
              <a:rPr lang="sr-Cyrl-RS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е</a:t>
            </a:r>
            <a:r>
              <a:rPr lang="en-US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носа</a:t>
            </a:r>
            <a:r>
              <a:rPr lang="en-US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sr-Cyrl-RS" dirty="0">
                <a:effectLst/>
                <a:ea typeface="Times New Roman" panose="02020603050405020304" pitchFamily="18" charset="0"/>
              </a:rPr>
              <a:t>се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углавном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налазе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врху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колумели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Различитих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величина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естетских</a:t>
            </a:r>
            <a:r>
              <a:rPr lang="sr-Cyrl-RS" dirty="0">
                <a:effectLst/>
                <a:ea typeface="Times New Roman" panose="02020603050405020304" pitchFamily="18" charset="0"/>
              </a:rPr>
              <a:t>,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могу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доведу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функционалних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проблема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попут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једностране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обостране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опструкције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поремећаја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рада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валвуле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улцерације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деструкције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колумеле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дела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преграде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ea typeface="Times New Roman" panose="02020603050405020304" pitchFamily="18" charset="0"/>
              </a:rPr>
              <a:t>Како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често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долази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спонтане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регресије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тумора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хирургија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ретко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индикована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мора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пажљиво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размотрити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x-none" dirty="0">
                <a:effectLst/>
                <a:ea typeface="Times New Roman" panose="02020603050405020304" pitchFamily="18" charset="0"/>
              </a:rPr>
              <a:t>Комплетна регресија тумора се дешава код 60% деце до 4 год</a:t>
            </a:r>
            <a:r>
              <a:rPr lang="sr-Latn-RS" dirty="0">
                <a:effectLst/>
                <a:ea typeface="Times New Roman" panose="02020603050405020304" pitchFamily="18" charset="0"/>
              </a:rPr>
              <a:t>ине</a:t>
            </a:r>
            <a:r>
              <a:rPr lang="x-none" dirty="0">
                <a:effectLst/>
                <a:ea typeface="Times New Roman" panose="02020603050405020304" pitchFamily="18" charset="0"/>
              </a:rPr>
              <a:t> живота, код 76% деце до 7 г</a:t>
            </a:r>
            <a:r>
              <a:rPr lang="sr-Latn-RS" dirty="0">
                <a:effectLst/>
                <a:ea typeface="Times New Roman" panose="02020603050405020304" pitchFamily="18" charset="0"/>
              </a:rPr>
              <a:t>одине</a:t>
            </a:r>
            <a:r>
              <a:rPr lang="x-none" dirty="0">
                <a:effectLst/>
                <a:ea typeface="Times New Roman" panose="02020603050405020304" pitchFamily="18" charset="0"/>
              </a:rPr>
              <a:t> и код 90% деце до 9 године. </a:t>
            </a:r>
            <a:endParaRPr lang="en-US" dirty="0">
              <a:effectLst/>
              <a:ea typeface="Times New Roman" panose="02020603050405020304" pitchFamily="18" charset="0"/>
            </a:endParaRP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2731462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</TotalTime>
  <Words>1755</Words>
  <Application>Microsoft Office PowerPoint</Application>
  <PresentationFormat>Widescreen</PresentationFormat>
  <Paragraphs>132</Paragraphs>
  <Slides>43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Calibri</vt:lpstr>
      <vt:lpstr>Calibri Light</vt:lpstr>
      <vt:lpstr>Times New Roman</vt:lpstr>
      <vt:lpstr>Office Theme</vt:lpstr>
      <vt:lpstr>Photo Editor Photo</vt:lpstr>
      <vt:lpstr>Страна тела носа Тумори носа и ПНШ</vt:lpstr>
      <vt:lpstr>Страна тела носа </vt:lpstr>
      <vt:lpstr>PowerPoint Presentation</vt:lpstr>
      <vt:lpstr>PowerPoint Presentation</vt:lpstr>
      <vt:lpstr>PowerPoint Presentation</vt:lpstr>
      <vt:lpstr>PowerPoint Presentation</vt:lpstr>
      <vt:lpstr>Бенигни и малигни тумори носа и ПНШ</vt:lpstr>
      <vt:lpstr>БЕНИГНИ ТУМОРИ НОСА</vt:lpstr>
      <vt:lpstr>Хемангиоми</vt:lpstr>
      <vt:lpstr>Хемангиом врха носа</vt:lpstr>
      <vt:lpstr>PowerPoint Presentation</vt:lpstr>
      <vt:lpstr>PowerPoint Presentation</vt:lpstr>
      <vt:lpstr>Папиломи</vt:lpstr>
      <vt:lpstr>PowerPoint Presentation</vt:lpstr>
      <vt:lpstr>Остеоми</vt:lpstr>
      <vt:lpstr>PowerPoint Presentation</vt:lpstr>
      <vt:lpstr>Остеом</vt:lpstr>
      <vt:lpstr>Остеом</vt:lpstr>
      <vt:lpstr>Остеом задњих етмоидних ћелија</vt:lpstr>
      <vt:lpstr>Остеом етмоида са продором у орбиту и носну преграду</vt:lpstr>
      <vt:lpstr>PowerPoint Presentation</vt:lpstr>
      <vt:lpstr>Малигни тумори носа и ПНШ</vt:lpstr>
      <vt:lpstr>Малигни тумори пирамиде носа</vt:lpstr>
      <vt:lpstr>Базоцелуларни карцином</vt:lpstr>
      <vt:lpstr>Базоцелуларни карцином десног носног крилца и реконструкција дефекта  билобарним режањем</vt:lpstr>
      <vt:lpstr>Базоцелуларни карцином</vt:lpstr>
      <vt:lpstr>Базоцелуларни карцином – билобарни режањ</vt:lpstr>
      <vt:lpstr>Базоцелуларни карцином – назолабијални режањ                        </vt:lpstr>
      <vt:lpstr>Реконструкција дефекта ромбоидним режњем</vt:lpstr>
      <vt:lpstr>Базоцелуларни карцином</vt:lpstr>
      <vt:lpstr>Малигни тумори носних и параназалних шупљина</vt:lpstr>
      <vt:lpstr>Карциноми носних и параназалних шупљина </vt:lpstr>
      <vt:lpstr>Себилоова (Sebileau) класификација</vt:lpstr>
      <vt:lpstr>ТНМ (TNM)класификација</vt:lpstr>
      <vt:lpstr>PowerPoint Presentation</vt:lpstr>
      <vt:lpstr>PowerPoint Presentation</vt:lpstr>
      <vt:lpstr>PowerPoint Presentation</vt:lpstr>
      <vt:lpstr>Малигни мукозни меланом унутрашњег носа са продором у орбите и етмоидалне синусе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 Остала обољења носа и ПНШ: поремећаји мириса, крварење из носа, антрохоанални полип, цисте, мукокеле и пиокеле, ринофима, страна тела носа и ПНШ.  - Повреде носа и повреде лица.  - Бенигни и малигни тумори носа и ПНШ.</dc:title>
  <dc:creator>Microsoft account</dc:creator>
  <cp:lastModifiedBy>Branislav Belic</cp:lastModifiedBy>
  <cp:revision>9</cp:revision>
  <dcterms:created xsi:type="dcterms:W3CDTF">2024-01-30T21:26:17Z</dcterms:created>
  <dcterms:modified xsi:type="dcterms:W3CDTF">2024-09-01T10:27:24Z</dcterms:modified>
</cp:coreProperties>
</file>